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  <p:sldId id="266" r:id="rId4"/>
    <p:sldId id="268" r:id="rId5"/>
    <p:sldId id="275" r:id="rId6"/>
    <p:sldId id="277" r:id="rId7"/>
    <p:sldId id="279" r:id="rId8"/>
    <p:sldId id="280" r:id="rId9"/>
    <p:sldId id="281" r:id="rId10"/>
    <p:sldId id="282" r:id="rId11"/>
    <p:sldId id="283" r:id="rId12"/>
    <p:sldId id="269" r:id="rId13"/>
    <p:sldId id="284" r:id="rId14"/>
    <p:sldId id="265" r:id="rId15"/>
  </p:sldIdLst>
  <p:sldSz cx="12192000" cy="6858000"/>
  <p:notesSz cx="6858000" cy="9144000"/>
  <p:embeddedFontLst>
    <p:embeddedFont>
      <p:font typeface="12롯데마트드림Bold" panose="02020603020101020101" pitchFamily="18" charset="-127"/>
      <p:regular r:id="rId16"/>
    </p:embeddedFont>
    <p:embeddedFont>
      <p:font typeface="12롯데마트드림Light" panose="02020603020101020101" pitchFamily="18" charset="-127"/>
      <p:regular r:id="rId17"/>
    </p:embeddedFont>
    <p:embeddedFont>
      <p:font typeface="12롯데마트드림Medium" panose="0202060302010102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서울한강 장체 BL" panose="02020503020101020101" pitchFamily="18" charset="-127"/>
      <p:regular r:id="rId21"/>
    </p:embeddedFont>
    <p:embeddedFont>
      <p:font typeface="서울한강 장체 M" panose="02020503020101020101" pitchFamily="18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809D"/>
    <a:srgbClr val="FF5050"/>
    <a:srgbClr val="990033"/>
    <a:srgbClr val="6699FF"/>
    <a:srgbClr val="606A86"/>
    <a:srgbClr val="8991A9"/>
    <a:srgbClr val="9966FF"/>
    <a:srgbClr val="FF0066"/>
    <a:srgbClr val="9CADC0"/>
    <a:srgbClr val="707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95795-8D68-419F-9565-6F3293FD535D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4232-A080-44D2-B129-A5B20F86B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124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95795-8D68-419F-9565-6F3293FD535D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4232-A080-44D2-B129-A5B20F86B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078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95795-8D68-419F-9565-6F3293FD535D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4232-A080-44D2-B129-A5B20F86B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981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95795-8D68-419F-9565-6F3293FD535D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4232-A080-44D2-B129-A5B20F86B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11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95795-8D68-419F-9565-6F3293FD535D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4232-A080-44D2-B129-A5B20F86B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8899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95795-8D68-419F-9565-6F3293FD535D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4232-A080-44D2-B129-A5B20F86B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6416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95795-8D68-419F-9565-6F3293FD535D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4232-A080-44D2-B129-A5B20F86B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67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95795-8D68-419F-9565-6F3293FD535D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4232-A080-44D2-B129-A5B20F86B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5552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E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374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95795-8D68-419F-9565-6F3293FD535D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4232-A080-44D2-B129-A5B20F86B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812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95795-8D68-419F-9565-6F3293FD535D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4232-A080-44D2-B129-A5B20F86B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597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95795-8D68-419F-9565-6F3293FD535D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74232-A080-44D2-B129-A5B20F86B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26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807779" y="3513959"/>
            <a:ext cx="8576441" cy="367863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AI </a:t>
            </a:r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융합학부 </a:t>
            </a:r>
            <a:r>
              <a:rPr lang="en-US" altLang="ko-KR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– </a:t>
            </a:r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길다영</a:t>
            </a:r>
            <a:r>
              <a:rPr lang="en-US" altLang="ko-KR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김현우</a:t>
            </a:r>
            <a:endParaRPr lang="en-US" altLang="ko-KR" sz="20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81030" y="2576428"/>
            <a:ext cx="86299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 err="1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HorizonNet</a:t>
            </a:r>
            <a:endParaRPr lang="ko-KR" altLang="en-US" sz="5400" dirty="0">
              <a:solidFill>
                <a:srgbClr val="606A86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7408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103B664-87FB-4A2D-AB7E-F1173FA0995E}"/>
              </a:ext>
            </a:extLst>
          </p:cNvPr>
          <p:cNvSpPr txBox="1"/>
          <p:nvPr/>
        </p:nvSpPr>
        <p:spPr>
          <a:xfrm>
            <a:off x="208931" y="112265"/>
            <a:ext cx="6516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2. </a:t>
            </a:r>
            <a:r>
              <a:rPr lang="en-US" altLang="ko-KR" sz="3600" dirty="0" err="1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HorizonNet</a:t>
            </a:r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– </a:t>
            </a:r>
            <a:r>
              <a:rPr lang="ko-KR" altLang="en-US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직접 촬영하여 코드 실행</a:t>
            </a:r>
            <a:endParaRPr lang="ko-KR" altLang="en-US" sz="3600" dirty="0">
              <a:solidFill>
                <a:srgbClr val="606A86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74A3AA-766C-45A1-BDA8-8E3CA3A8D4B3}"/>
              </a:ext>
            </a:extLst>
          </p:cNvPr>
          <p:cNvSpPr txBox="1"/>
          <p:nvPr/>
        </p:nvSpPr>
        <p:spPr>
          <a:xfrm>
            <a:off x="2543358" y="3787972"/>
            <a:ext cx="1847892" cy="443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전처리됨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E1B5348-7087-4476-B4C0-E09540CD2AE2}"/>
              </a:ext>
            </a:extLst>
          </p:cNvPr>
          <p:cNvSpPr txBox="1"/>
          <p:nvPr/>
        </p:nvSpPr>
        <p:spPr>
          <a:xfrm>
            <a:off x="7563163" y="6210612"/>
            <a:ext cx="3646187" cy="443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HorizonNet</a:t>
            </a: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으로 </a:t>
            </a:r>
            <a:r>
              <a:rPr lang="en-US" altLang="ko-KR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line</a:t>
            </a: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검출한 결과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99DAC5A-BAB3-4A03-9364-9308BF34B8BB}"/>
              </a:ext>
            </a:extLst>
          </p:cNvPr>
          <p:cNvSpPr/>
          <p:nvPr/>
        </p:nvSpPr>
        <p:spPr>
          <a:xfrm>
            <a:off x="9826547" y="112266"/>
            <a:ext cx="2156519" cy="646330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>
                <a:solidFill>
                  <a:srgbClr val="F1E5DB"/>
                </a:solidFill>
                <a:latin typeface="서울한강 장체 BL" panose="02020503020101020101" pitchFamily="18" charset="-127"/>
                <a:ea typeface="서울한강 장체 BL" panose="02020503020101020101" pitchFamily="18" charset="-127"/>
              </a:rPr>
              <a:t>형남홀</a:t>
            </a:r>
            <a:endParaRPr lang="en-US" altLang="ko-KR" sz="4000" dirty="0">
              <a:solidFill>
                <a:srgbClr val="F1E5DB"/>
              </a:solidFill>
              <a:latin typeface="서울한강 장체 BL" panose="02020503020101020101" pitchFamily="18" charset="-127"/>
              <a:ea typeface="서울한강 장체 BL" panose="02020503020101020101" pitchFamily="18" charset="-127"/>
            </a:endParaRPr>
          </a:p>
        </p:txBody>
      </p:sp>
      <p:sp>
        <p:nvSpPr>
          <p:cNvPr id="20" name="화살표: 굽음 19">
            <a:extLst>
              <a:ext uri="{FF2B5EF4-FFF2-40B4-BE49-F238E27FC236}">
                <a16:creationId xmlns:a16="http://schemas.microsoft.com/office/drawing/2014/main" id="{FD1A2959-68A5-47F0-BECB-F2B651C8671F}"/>
              </a:ext>
            </a:extLst>
          </p:cNvPr>
          <p:cNvSpPr/>
          <p:nvPr/>
        </p:nvSpPr>
        <p:spPr>
          <a:xfrm rot="5400000">
            <a:off x="7267705" y="623643"/>
            <a:ext cx="1596772" cy="3520914"/>
          </a:xfrm>
          <a:prstGeom prst="bentArrow">
            <a:avLst>
              <a:gd name="adj1" fmla="val 23550"/>
              <a:gd name="adj2" fmla="val 29712"/>
              <a:gd name="adj3" fmla="val 42349"/>
              <a:gd name="adj4" fmla="val 43750"/>
            </a:avLst>
          </a:prstGeom>
          <a:solidFill>
            <a:srgbClr val="9CAD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953582D-CED2-4BF6-8A39-EDADEB507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5634" y="3267298"/>
            <a:ext cx="5752344" cy="28761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3FF49DC-EAC3-4B78-8F98-AA1AFB7F7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40" y="940804"/>
            <a:ext cx="5676660" cy="2838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872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103B664-87FB-4A2D-AB7E-F1173FA0995E}"/>
              </a:ext>
            </a:extLst>
          </p:cNvPr>
          <p:cNvSpPr txBox="1"/>
          <p:nvPr/>
        </p:nvSpPr>
        <p:spPr>
          <a:xfrm>
            <a:off x="208931" y="112265"/>
            <a:ext cx="6516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2. </a:t>
            </a:r>
            <a:r>
              <a:rPr lang="en-US" altLang="ko-KR" sz="3600" dirty="0" err="1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HorizonNet</a:t>
            </a:r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– </a:t>
            </a:r>
            <a:r>
              <a:rPr lang="ko-KR" altLang="en-US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직접 촬영하여 코드 실행</a:t>
            </a:r>
            <a:endParaRPr lang="ko-KR" altLang="en-US" sz="3600" dirty="0">
              <a:solidFill>
                <a:srgbClr val="606A86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EC2AABE-99A1-4666-AC41-99833B0C6EE8}"/>
              </a:ext>
            </a:extLst>
          </p:cNvPr>
          <p:cNvSpPr/>
          <p:nvPr/>
        </p:nvSpPr>
        <p:spPr>
          <a:xfrm>
            <a:off x="2137830" y="6430821"/>
            <a:ext cx="2250250" cy="328003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1E5DB"/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Resnet50_rnn_st3d.pth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ECE582F-849C-4BFD-B642-1C46E749EB02}"/>
              </a:ext>
            </a:extLst>
          </p:cNvPr>
          <p:cNvSpPr/>
          <p:nvPr/>
        </p:nvSpPr>
        <p:spPr>
          <a:xfrm>
            <a:off x="7786669" y="6386136"/>
            <a:ext cx="2566179" cy="365356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1E5DB"/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Resnet50_rnn_panos2d3d.pth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CF151EB-1789-41BC-86DC-CEAFCF05F96C}"/>
              </a:ext>
            </a:extLst>
          </p:cNvPr>
          <p:cNvSpPr/>
          <p:nvPr/>
        </p:nvSpPr>
        <p:spPr>
          <a:xfrm>
            <a:off x="9826547" y="112266"/>
            <a:ext cx="2156519" cy="646330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>
                <a:solidFill>
                  <a:srgbClr val="F1E5DB"/>
                </a:solidFill>
                <a:latin typeface="서울한강 장체 BL" panose="02020503020101020101" pitchFamily="18" charset="-127"/>
                <a:ea typeface="서울한강 장체 BL" panose="02020503020101020101" pitchFamily="18" charset="-127"/>
              </a:rPr>
              <a:t>형남홀</a:t>
            </a:r>
            <a:endParaRPr lang="en-US" altLang="ko-KR" sz="4000" dirty="0">
              <a:solidFill>
                <a:srgbClr val="F1E5DB"/>
              </a:solidFill>
              <a:latin typeface="서울한강 장체 BL" panose="02020503020101020101" pitchFamily="18" charset="-127"/>
              <a:ea typeface="서울한강 장체 BL" panose="020205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4DF18-656E-4CF7-9ABE-8A2980C10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9334" y="1131230"/>
            <a:ext cx="4734046" cy="251496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90D4409-7CA5-4FDA-9F8D-1004D9839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13" y="1131230"/>
            <a:ext cx="4734045" cy="251496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D3B7611-FF2E-4C3C-9C83-2F57B3682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313" y="3759133"/>
            <a:ext cx="4471044" cy="251496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D4E1478-9B26-4943-8948-328361AD51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7019" y="3723236"/>
            <a:ext cx="4598677" cy="258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558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681ACE-AC51-42DB-813D-92AEAA0AAD2E}"/>
              </a:ext>
            </a:extLst>
          </p:cNvPr>
          <p:cNvSpPr txBox="1"/>
          <p:nvPr/>
        </p:nvSpPr>
        <p:spPr>
          <a:xfrm>
            <a:off x="173420" y="426318"/>
            <a:ext cx="6516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3. </a:t>
            </a:r>
            <a:r>
              <a:rPr lang="en-US" altLang="ko-KR" sz="3600" dirty="0" err="1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HorizonNet</a:t>
            </a:r>
            <a:r>
              <a:rPr lang="ko-KR" altLang="en-US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의 한계</a:t>
            </a:r>
          </a:p>
        </p:txBody>
      </p:sp>
      <p:sp>
        <p:nvSpPr>
          <p:cNvPr id="5" name="다이아몬드 4">
            <a:extLst>
              <a:ext uri="{FF2B5EF4-FFF2-40B4-BE49-F238E27FC236}">
                <a16:creationId xmlns:a16="http://schemas.microsoft.com/office/drawing/2014/main" id="{05B47C1E-5C70-4615-BDCF-A591D9FB7D1E}"/>
              </a:ext>
            </a:extLst>
          </p:cNvPr>
          <p:cNvSpPr/>
          <p:nvPr/>
        </p:nvSpPr>
        <p:spPr>
          <a:xfrm>
            <a:off x="2556542" y="1957552"/>
            <a:ext cx="2942896" cy="2942896"/>
          </a:xfrm>
          <a:prstGeom prst="diamond">
            <a:avLst/>
          </a:prstGeom>
          <a:solidFill>
            <a:srgbClr val="707A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방의 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Boundary</a:t>
            </a: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가 제대로 감지되지 않음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</a:t>
            </a:r>
            <a:endParaRPr lang="ko-KR" altLang="en-US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7" name="다이아몬드 6">
            <a:extLst>
              <a:ext uri="{FF2B5EF4-FFF2-40B4-BE49-F238E27FC236}">
                <a16:creationId xmlns:a16="http://schemas.microsoft.com/office/drawing/2014/main" id="{3A843922-7696-47FA-A275-6AF426455AAD}"/>
              </a:ext>
            </a:extLst>
          </p:cNvPr>
          <p:cNvSpPr/>
          <p:nvPr/>
        </p:nvSpPr>
        <p:spPr>
          <a:xfrm>
            <a:off x="6501048" y="1957552"/>
            <a:ext cx="2942896" cy="2942896"/>
          </a:xfrm>
          <a:prstGeom prst="diamond">
            <a:avLst/>
          </a:prstGeom>
          <a:solidFill>
            <a:srgbClr val="9CAD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가구 복원이 되지 않음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</a:t>
            </a:r>
            <a:endParaRPr lang="ko-KR" altLang="en-US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5535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D1FC1B2D-FBFF-47AB-A7B4-7540554D1187}"/>
              </a:ext>
            </a:extLst>
          </p:cNvPr>
          <p:cNvGrpSpPr/>
          <p:nvPr/>
        </p:nvGrpSpPr>
        <p:grpSpPr>
          <a:xfrm>
            <a:off x="4908331" y="3825762"/>
            <a:ext cx="1975944" cy="2472559"/>
            <a:chOff x="4908331" y="2911364"/>
            <a:chExt cx="1975944" cy="2472559"/>
          </a:xfrm>
          <a:solidFill>
            <a:srgbClr val="606A86"/>
          </a:solidFill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8794EF1A-1C04-49C8-AF86-C3119E39FCEB}"/>
                </a:ext>
              </a:extLst>
            </p:cNvPr>
            <p:cNvSpPr/>
            <p:nvPr/>
          </p:nvSpPr>
          <p:spPr>
            <a:xfrm>
              <a:off x="5291958" y="2911364"/>
              <a:ext cx="1187669" cy="11876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양쪽 모서리가 둥근 사각형 3">
              <a:extLst>
                <a:ext uri="{FF2B5EF4-FFF2-40B4-BE49-F238E27FC236}">
                  <a16:creationId xmlns:a16="http://schemas.microsoft.com/office/drawing/2014/main" id="{350BC0C2-7F80-425B-9D98-A04AB2F482D1}"/>
                </a:ext>
              </a:extLst>
            </p:cNvPr>
            <p:cNvSpPr/>
            <p:nvPr/>
          </p:nvSpPr>
          <p:spPr>
            <a:xfrm>
              <a:off x="4908331" y="4206765"/>
              <a:ext cx="1975944" cy="1177158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C6B3F8-3505-4AE3-B14F-CB2C7533FB40}"/>
              </a:ext>
            </a:extLst>
          </p:cNvPr>
          <p:cNvGrpSpPr/>
          <p:nvPr/>
        </p:nvGrpSpPr>
        <p:grpSpPr>
          <a:xfrm>
            <a:off x="6984988" y="1409210"/>
            <a:ext cx="4068834" cy="2282543"/>
            <a:chOff x="7830206" y="656895"/>
            <a:chExt cx="3011212" cy="1776250"/>
          </a:xfrm>
        </p:grpSpPr>
        <p:sp>
          <p:nvSpPr>
            <p:cNvPr id="10" name="자유형 9">
              <a:extLst>
                <a:ext uri="{FF2B5EF4-FFF2-40B4-BE49-F238E27FC236}">
                  <a16:creationId xmlns:a16="http://schemas.microsoft.com/office/drawing/2014/main" id="{D9243CBD-644F-4167-9103-4854477D5B17}"/>
                </a:ext>
              </a:extLst>
            </p:cNvPr>
            <p:cNvSpPr/>
            <p:nvPr/>
          </p:nvSpPr>
          <p:spPr>
            <a:xfrm>
              <a:off x="8297913" y="656895"/>
              <a:ext cx="2543505" cy="1597573"/>
            </a:xfrm>
            <a:custGeom>
              <a:avLst/>
              <a:gdLst>
                <a:gd name="connsiteX0" fmla="*/ 1642896 w 3335727"/>
                <a:gd name="connsiteY0" fmla="*/ 0 h 2549417"/>
                <a:gd name="connsiteX1" fmla="*/ 2606493 w 3335727"/>
                <a:gd name="connsiteY1" fmla="*/ 415646 h 2549417"/>
                <a:gd name="connsiteX2" fmla="*/ 2617913 w 3335727"/>
                <a:gd name="connsiteY2" fmla="*/ 439587 h 2549417"/>
                <a:gd name="connsiteX3" fmla="*/ 2665547 w 3335727"/>
                <a:gd name="connsiteY3" fmla="*/ 450666 h 2549417"/>
                <a:gd name="connsiteX4" fmla="*/ 3335727 w 3335727"/>
                <a:gd name="connsiteY4" fmla="*/ 1274708 h 2549417"/>
                <a:gd name="connsiteX5" fmla="*/ 3172830 w 3335727"/>
                <a:gd name="connsiteY5" fmla="*/ 1757126 h 2549417"/>
                <a:gd name="connsiteX6" fmla="*/ 3063167 w 3335727"/>
                <a:gd name="connsiteY6" fmla="*/ 1877361 h 2549417"/>
                <a:gd name="connsiteX7" fmla="*/ 3058844 w 3335727"/>
                <a:gd name="connsiteY7" fmla="*/ 1938454 h 2549417"/>
                <a:gd name="connsiteX8" fmla="*/ 2109953 w 3335727"/>
                <a:gd name="connsiteY8" fmla="*/ 2549417 h 2549417"/>
                <a:gd name="connsiteX9" fmla="*/ 1576666 w 3335727"/>
                <a:gd name="connsiteY9" fmla="*/ 2433191 h 2549417"/>
                <a:gd name="connsiteX10" fmla="*/ 1570287 w 3335727"/>
                <a:gd name="connsiteY10" fmla="*/ 2429436 h 2549417"/>
                <a:gd name="connsiteX11" fmla="*/ 1564466 w 3335727"/>
                <a:gd name="connsiteY11" fmla="*/ 2433191 h 2549417"/>
                <a:gd name="connsiteX12" fmla="*/ 1100962 w 3335727"/>
                <a:gd name="connsiteY12" fmla="*/ 2549417 h 2549417"/>
                <a:gd name="connsiteX13" fmla="*/ 271959 w 3335727"/>
                <a:gd name="connsiteY13" fmla="*/ 1868872 h 2549417"/>
                <a:gd name="connsiteX14" fmla="*/ 281165 w 3335727"/>
                <a:gd name="connsiteY14" fmla="*/ 1793899 h 2549417"/>
                <a:gd name="connsiteX15" fmla="*/ 172320 w 3335727"/>
                <a:gd name="connsiteY15" fmla="*/ 1686971 h 2549417"/>
                <a:gd name="connsiteX16" fmla="*/ 0 w 3335727"/>
                <a:gd name="connsiteY16" fmla="*/ 1229711 h 2549417"/>
                <a:gd name="connsiteX17" fmla="*/ 616248 w 3335727"/>
                <a:gd name="connsiteY17" fmla="*/ 476145 h 2549417"/>
                <a:gd name="connsiteX18" fmla="*/ 656076 w 3335727"/>
                <a:gd name="connsiteY18" fmla="*/ 464329 h 2549417"/>
                <a:gd name="connsiteX19" fmla="*/ 679298 w 3335727"/>
                <a:gd name="connsiteY19" fmla="*/ 415646 h 2549417"/>
                <a:gd name="connsiteX20" fmla="*/ 1642896 w 3335727"/>
                <a:gd name="connsiteY20" fmla="*/ 0 h 25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35727" h="2549417">
                  <a:moveTo>
                    <a:pt x="1642896" y="0"/>
                  </a:moveTo>
                  <a:cubicBezTo>
                    <a:pt x="2076072" y="0"/>
                    <a:pt x="2447735" y="171388"/>
                    <a:pt x="2606493" y="415646"/>
                  </a:cubicBezTo>
                  <a:lnTo>
                    <a:pt x="2617913" y="439587"/>
                  </a:lnTo>
                  <a:lnTo>
                    <a:pt x="2665547" y="450666"/>
                  </a:lnTo>
                  <a:cubicBezTo>
                    <a:pt x="3053815" y="559911"/>
                    <a:pt x="3335727" y="887527"/>
                    <a:pt x="3335727" y="1274708"/>
                  </a:cubicBezTo>
                  <a:cubicBezTo>
                    <a:pt x="3335727" y="1453407"/>
                    <a:pt x="3275675" y="1619417"/>
                    <a:pt x="3172830" y="1757126"/>
                  </a:cubicBezTo>
                  <a:lnTo>
                    <a:pt x="3063167" y="1877361"/>
                  </a:lnTo>
                  <a:lnTo>
                    <a:pt x="3058844" y="1938454"/>
                  </a:lnTo>
                  <a:cubicBezTo>
                    <a:pt x="3009999" y="2281623"/>
                    <a:pt x="2603806" y="2549417"/>
                    <a:pt x="2109953" y="2549417"/>
                  </a:cubicBezTo>
                  <a:cubicBezTo>
                    <a:pt x="1912412" y="2549417"/>
                    <a:pt x="1728896" y="2506570"/>
                    <a:pt x="1576666" y="2433191"/>
                  </a:cubicBezTo>
                  <a:lnTo>
                    <a:pt x="1570287" y="2429436"/>
                  </a:lnTo>
                  <a:lnTo>
                    <a:pt x="1564466" y="2433191"/>
                  </a:lnTo>
                  <a:cubicBezTo>
                    <a:pt x="1432156" y="2506570"/>
                    <a:pt x="1272655" y="2549417"/>
                    <a:pt x="1100962" y="2549417"/>
                  </a:cubicBezTo>
                  <a:cubicBezTo>
                    <a:pt x="643116" y="2549417"/>
                    <a:pt x="271959" y="2244727"/>
                    <a:pt x="271959" y="1868872"/>
                  </a:cubicBezTo>
                  <a:lnTo>
                    <a:pt x="281165" y="1793899"/>
                  </a:lnTo>
                  <a:lnTo>
                    <a:pt x="172320" y="1686971"/>
                  </a:lnTo>
                  <a:cubicBezTo>
                    <a:pt x="63526" y="1556443"/>
                    <a:pt x="0" y="1399090"/>
                    <a:pt x="0" y="1229711"/>
                  </a:cubicBezTo>
                  <a:cubicBezTo>
                    <a:pt x="0" y="890953"/>
                    <a:pt x="254105" y="600299"/>
                    <a:pt x="616248" y="476145"/>
                  </a:cubicBezTo>
                  <a:lnTo>
                    <a:pt x="656076" y="464329"/>
                  </a:lnTo>
                  <a:lnTo>
                    <a:pt x="679298" y="415646"/>
                  </a:lnTo>
                  <a:cubicBezTo>
                    <a:pt x="838057" y="171388"/>
                    <a:pt x="1209720" y="0"/>
                    <a:pt x="1642896" y="0"/>
                  </a:cubicBezTo>
                  <a:close/>
                </a:path>
              </a:pathLst>
            </a:custGeom>
            <a:solidFill>
              <a:srgbClr val="9CA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우리가 모델을 훈련시켜서 </a:t>
              </a:r>
              <a:r>
                <a:rPr lang="en-US" altLang="ko-KR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Boundary</a:t>
              </a:r>
              <a:r>
                <a:rPr lang="ko-KR" altLang="en-US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를 명확하게 만드는 방법</a:t>
              </a: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6FB2CED-1858-4FDF-9E5C-E4E86C8B3BDC}"/>
                </a:ext>
              </a:extLst>
            </p:cNvPr>
            <p:cNvSpPr/>
            <p:nvPr/>
          </p:nvSpPr>
          <p:spPr>
            <a:xfrm>
              <a:off x="8082454" y="1949668"/>
              <a:ext cx="304800" cy="304800"/>
            </a:xfrm>
            <a:prstGeom prst="ellipse">
              <a:avLst/>
            </a:prstGeom>
            <a:solidFill>
              <a:srgbClr val="9CA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5200234-00AB-4E7B-BF47-067A8531D13A}"/>
                </a:ext>
              </a:extLst>
            </p:cNvPr>
            <p:cNvSpPr/>
            <p:nvPr/>
          </p:nvSpPr>
          <p:spPr>
            <a:xfrm>
              <a:off x="7830206" y="2254468"/>
              <a:ext cx="178677" cy="178677"/>
            </a:xfrm>
            <a:prstGeom prst="ellipse">
              <a:avLst/>
            </a:prstGeom>
            <a:solidFill>
              <a:srgbClr val="9CA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361CD8-04B4-4743-AE1C-BA1C7328AF03}"/>
              </a:ext>
            </a:extLst>
          </p:cNvPr>
          <p:cNvGrpSpPr/>
          <p:nvPr/>
        </p:nvGrpSpPr>
        <p:grpSpPr>
          <a:xfrm flipH="1">
            <a:off x="900618" y="1446485"/>
            <a:ext cx="4111220" cy="2379277"/>
            <a:chOff x="7830206" y="656896"/>
            <a:chExt cx="2851346" cy="1776249"/>
          </a:xfrm>
          <a:solidFill>
            <a:srgbClr val="8991A9"/>
          </a:solidFill>
        </p:grpSpPr>
        <p:sp>
          <p:nvSpPr>
            <p:cNvPr id="14" name="자유형 14">
              <a:extLst>
                <a:ext uri="{FF2B5EF4-FFF2-40B4-BE49-F238E27FC236}">
                  <a16:creationId xmlns:a16="http://schemas.microsoft.com/office/drawing/2014/main" id="{D774F672-15F6-4A14-947B-F9CC319EC1D5}"/>
                </a:ext>
              </a:extLst>
            </p:cNvPr>
            <p:cNvSpPr/>
            <p:nvPr/>
          </p:nvSpPr>
          <p:spPr>
            <a:xfrm>
              <a:off x="8297913" y="656896"/>
              <a:ext cx="2383639" cy="1426039"/>
            </a:xfrm>
            <a:custGeom>
              <a:avLst/>
              <a:gdLst>
                <a:gd name="connsiteX0" fmla="*/ 1642896 w 3335727"/>
                <a:gd name="connsiteY0" fmla="*/ 0 h 2549417"/>
                <a:gd name="connsiteX1" fmla="*/ 2606493 w 3335727"/>
                <a:gd name="connsiteY1" fmla="*/ 415646 h 2549417"/>
                <a:gd name="connsiteX2" fmla="*/ 2617913 w 3335727"/>
                <a:gd name="connsiteY2" fmla="*/ 439587 h 2549417"/>
                <a:gd name="connsiteX3" fmla="*/ 2665547 w 3335727"/>
                <a:gd name="connsiteY3" fmla="*/ 450666 h 2549417"/>
                <a:gd name="connsiteX4" fmla="*/ 3335727 w 3335727"/>
                <a:gd name="connsiteY4" fmla="*/ 1274708 h 2549417"/>
                <a:gd name="connsiteX5" fmla="*/ 3172830 w 3335727"/>
                <a:gd name="connsiteY5" fmla="*/ 1757126 h 2549417"/>
                <a:gd name="connsiteX6" fmla="*/ 3063167 w 3335727"/>
                <a:gd name="connsiteY6" fmla="*/ 1877361 h 2549417"/>
                <a:gd name="connsiteX7" fmla="*/ 3058844 w 3335727"/>
                <a:gd name="connsiteY7" fmla="*/ 1938454 h 2549417"/>
                <a:gd name="connsiteX8" fmla="*/ 2109953 w 3335727"/>
                <a:gd name="connsiteY8" fmla="*/ 2549417 h 2549417"/>
                <a:gd name="connsiteX9" fmla="*/ 1576666 w 3335727"/>
                <a:gd name="connsiteY9" fmla="*/ 2433191 h 2549417"/>
                <a:gd name="connsiteX10" fmla="*/ 1570287 w 3335727"/>
                <a:gd name="connsiteY10" fmla="*/ 2429436 h 2549417"/>
                <a:gd name="connsiteX11" fmla="*/ 1564466 w 3335727"/>
                <a:gd name="connsiteY11" fmla="*/ 2433191 h 2549417"/>
                <a:gd name="connsiteX12" fmla="*/ 1100962 w 3335727"/>
                <a:gd name="connsiteY12" fmla="*/ 2549417 h 2549417"/>
                <a:gd name="connsiteX13" fmla="*/ 271959 w 3335727"/>
                <a:gd name="connsiteY13" fmla="*/ 1868872 h 2549417"/>
                <a:gd name="connsiteX14" fmla="*/ 281165 w 3335727"/>
                <a:gd name="connsiteY14" fmla="*/ 1793899 h 2549417"/>
                <a:gd name="connsiteX15" fmla="*/ 172320 w 3335727"/>
                <a:gd name="connsiteY15" fmla="*/ 1686971 h 2549417"/>
                <a:gd name="connsiteX16" fmla="*/ 0 w 3335727"/>
                <a:gd name="connsiteY16" fmla="*/ 1229711 h 2549417"/>
                <a:gd name="connsiteX17" fmla="*/ 616248 w 3335727"/>
                <a:gd name="connsiteY17" fmla="*/ 476145 h 2549417"/>
                <a:gd name="connsiteX18" fmla="*/ 656076 w 3335727"/>
                <a:gd name="connsiteY18" fmla="*/ 464329 h 2549417"/>
                <a:gd name="connsiteX19" fmla="*/ 679298 w 3335727"/>
                <a:gd name="connsiteY19" fmla="*/ 415646 h 2549417"/>
                <a:gd name="connsiteX20" fmla="*/ 1642896 w 3335727"/>
                <a:gd name="connsiteY20" fmla="*/ 0 h 25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35727" h="2549417">
                  <a:moveTo>
                    <a:pt x="1642896" y="0"/>
                  </a:moveTo>
                  <a:cubicBezTo>
                    <a:pt x="2076072" y="0"/>
                    <a:pt x="2447735" y="171388"/>
                    <a:pt x="2606493" y="415646"/>
                  </a:cubicBezTo>
                  <a:lnTo>
                    <a:pt x="2617913" y="439587"/>
                  </a:lnTo>
                  <a:lnTo>
                    <a:pt x="2665547" y="450666"/>
                  </a:lnTo>
                  <a:cubicBezTo>
                    <a:pt x="3053815" y="559911"/>
                    <a:pt x="3335727" y="887527"/>
                    <a:pt x="3335727" y="1274708"/>
                  </a:cubicBezTo>
                  <a:cubicBezTo>
                    <a:pt x="3335727" y="1453407"/>
                    <a:pt x="3275675" y="1619417"/>
                    <a:pt x="3172830" y="1757126"/>
                  </a:cubicBezTo>
                  <a:lnTo>
                    <a:pt x="3063167" y="1877361"/>
                  </a:lnTo>
                  <a:lnTo>
                    <a:pt x="3058844" y="1938454"/>
                  </a:lnTo>
                  <a:cubicBezTo>
                    <a:pt x="3009999" y="2281623"/>
                    <a:pt x="2603806" y="2549417"/>
                    <a:pt x="2109953" y="2549417"/>
                  </a:cubicBezTo>
                  <a:cubicBezTo>
                    <a:pt x="1912412" y="2549417"/>
                    <a:pt x="1728896" y="2506570"/>
                    <a:pt x="1576666" y="2433191"/>
                  </a:cubicBezTo>
                  <a:lnTo>
                    <a:pt x="1570287" y="2429436"/>
                  </a:lnTo>
                  <a:lnTo>
                    <a:pt x="1564466" y="2433191"/>
                  </a:lnTo>
                  <a:cubicBezTo>
                    <a:pt x="1432156" y="2506570"/>
                    <a:pt x="1272655" y="2549417"/>
                    <a:pt x="1100962" y="2549417"/>
                  </a:cubicBezTo>
                  <a:cubicBezTo>
                    <a:pt x="643116" y="2549417"/>
                    <a:pt x="271959" y="2244727"/>
                    <a:pt x="271959" y="1868872"/>
                  </a:cubicBezTo>
                  <a:lnTo>
                    <a:pt x="281165" y="1793899"/>
                  </a:lnTo>
                  <a:lnTo>
                    <a:pt x="172320" y="1686971"/>
                  </a:lnTo>
                  <a:cubicBezTo>
                    <a:pt x="63526" y="1556443"/>
                    <a:pt x="0" y="1399090"/>
                    <a:pt x="0" y="1229711"/>
                  </a:cubicBezTo>
                  <a:cubicBezTo>
                    <a:pt x="0" y="890953"/>
                    <a:pt x="254105" y="600299"/>
                    <a:pt x="616248" y="476145"/>
                  </a:cubicBezTo>
                  <a:lnTo>
                    <a:pt x="656076" y="464329"/>
                  </a:lnTo>
                  <a:lnTo>
                    <a:pt x="679298" y="415646"/>
                  </a:lnTo>
                  <a:cubicBezTo>
                    <a:pt x="838057" y="171388"/>
                    <a:pt x="1209720" y="0"/>
                    <a:pt x="164289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네트워크를 바꿔서 실행하는 방법</a:t>
              </a:r>
              <a:endPara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B02D26D8-4735-4B9B-A23D-A3D92C8F8313}"/>
                </a:ext>
              </a:extLst>
            </p:cNvPr>
            <p:cNvSpPr/>
            <p:nvPr/>
          </p:nvSpPr>
          <p:spPr>
            <a:xfrm>
              <a:off x="8082454" y="1949668"/>
              <a:ext cx="304800" cy="304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6D88A73D-17AB-43E4-BF87-4510436BB4A0}"/>
                </a:ext>
              </a:extLst>
            </p:cNvPr>
            <p:cNvSpPr/>
            <p:nvPr/>
          </p:nvSpPr>
          <p:spPr>
            <a:xfrm>
              <a:off x="7830206" y="2254468"/>
              <a:ext cx="178677" cy="17867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BA61404-8313-4CE0-AA4E-AFA2E5A91CBB}"/>
              </a:ext>
            </a:extLst>
          </p:cNvPr>
          <p:cNvGrpSpPr/>
          <p:nvPr/>
        </p:nvGrpSpPr>
        <p:grpSpPr>
          <a:xfrm>
            <a:off x="7128192" y="4264259"/>
            <a:ext cx="4518492" cy="2052937"/>
            <a:chOff x="7379138" y="561010"/>
            <a:chExt cx="3343989" cy="1597573"/>
          </a:xfrm>
          <a:solidFill>
            <a:srgbClr val="8991A9"/>
          </a:solidFill>
        </p:grpSpPr>
        <p:sp>
          <p:nvSpPr>
            <p:cNvPr id="18" name="자유형 9">
              <a:extLst>
                <a:ext uri="{FF2B5EF4-FFF2-40B4-BE49-F238E27FC236}">
                  <a16:creationId xmlns:a16="http://schemas.microsoft.com/office/drawing/2014/main" id="{F3EA2C05-6A23-4DA9-B910-D3E56C4802D0}"/>
                </a:ext>
              </a:extLst>
            </p:cNvPr>
            <p:cNvSpPr/>
            <p:nvPr/>
          </p:nvSpPr>
          <p:spPr>
            <a:xfrm>
              <a:off x="8179622" y="561010"/>
              <a:ext cx="2543505" cy="1597573"/>
            </a:xfrm>
            <a:custGeom>
              <a:avLst/>
              <a:gdLst>
                <a:gd name="connsiteX0" fmla="*/ 1642896 w 3335727"/>
                <a:gd name="connsiteY0" fmla="*/ 0 h 2549417"/>
                <a:gd name="connsiteX1" fmla="*/ 2606493 w 3335727"/>
                <a:gd name="connsiteY1" fmla="*/ 415646 h 2549417"/>
                <a:gd name="connsiteX2" fmla="*/ 2617913 w 3335727"/>
                <a:gd name="connsiteY2" fmla="*/ 439587 h 2549417"/>
                <a:gd name="connsiteX3" fmla="*/ 2665547 w 3335727"/>
                <a:gd name="connsiteY3" fmla="*/ 450666 h 2549417"/>
                <a:gd name="connsiteX4" fmla="*/ 3335727 w 3335727"/>
                <a:gd name="connsiteY4" fmla="*/ 1274708 h 2549417"/>
                <a:gd name="connsiteX5" fmla="*/ 3172830 w 3335727"/>
                <a:gd name="connsiteY5" fmla="*/ 1757126 h 2549417"/>
                <a:gd name="connsiteX6" fmla="*/ 3063167 w 3335727"/>
                <a:gd name="connsiteY6" fmla="*/ 1877361 h 2549417"/>
                <a:gd name="connsiteX7" fmla="*/ 3058844 w 3335727"/>
                <a:gd name="connsiteY7" fmla="*/ 1938454 h 2549417"/>
                <a:gd name="connsiteX8" fmla="*/ 2109953 w 3335727"/>
                <a:gd name="connsiteY8" fmla="*/ 2549417 h 2549417"/>
                <a:gd name="connsiteX9" fmla="*/ 1576666 w 3335727"/>
                <a:gd name="connsiteY9" fmla="*/ 2433191 h 2549417"/>
                <a:gd name="connsiteX10" fmla="*/ 1570287 w 3335727"/>
                <a:gd name="connsiteY10" fmla="*/ 2429436 h 2549417"/>
                <a:gd name="connsiteX11" fmla="*/ 1564466 w 3335727"/>
                <a:gd name="connsiteY11" fmla="*/ 2433191 h 2549417"/>
                <a:gd name="connsiteX12" fmla="*/ 1100962 w 3335727"/>
                <a:gd name="connsiteY12" fmla="*/ 2549417 h 2549417"/>
                <a:gd name="connsiteX13" fmla="*/ 271959 w 3335727"/>
                <a:gd name="connsiteY13" fmla="*/ 1868872 h 2549417"/>
                <a:gd name="connsiteX14" fmla="*/ 281165 w 3335727"/>
                <a:gd name="connsiteY14" fmla="*/ 1793899 h 2549417"/>
                <a:gd name="connsiteX15" fmla="*/ 172320 w 3335727"/>
                <a:gd name="connsiteY15" fmla="*/ 1686971 h 2549417"/>
                <a:gd name="connsiteX16" fmla="*/ 0 w 3335727"/>
                <a:gd name="connsiteY16" fmla="*/ 1229711 h 2549417"/>
                <a:gd name="connsiteX17" fmla="*/ 616248 w 3335727"/>
                <a:gd name="connsiteY17" fmla="*/ 476145 h 2549417"/>
                <a:gd name="connsiteX18" fmla="*/ 656076 w 3335727"/>
                <a:gd name="connsiteY18" fmla="*/ 464329 h 2549417"/>
                <a:gd name="connsiteX19" fmla="*/ 679298 w 3335727"/>
                <a:gd name="connsiteY19" fmla="*/ 415646 h 2549417"/>
                <a:gd name="connsiteX20" fmla="*/ 1642896 w 3335727"/>
                <a:gd name="connsiteY20" fmla="*/ 0 h 25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35727" h="2549417">
                  <a:moveTo>
                    <a:pt x="1642896" y="0"/>
                  </a:moveTo>
                  <a:cubicBezTo>
                    <a:pt x="2076072" y="0"/>
                    <a:pt x="2447735" y="171388"/>
                    <a:pt x="2606493" y="415646"/>
                  </a:cubicBezTo>
                  <a:lnTo>
                    <a:pt x="2617913" y="439587"/>
                  </a:lnTo>
                  <a:lnTo>
                    <a:pt x="2665547" y="450666"/>
                  </a:lnTo>
                  <a:cubicBezTo>
                    <a:pt x="3053815" y="559911"/>
                    <a:pt x="3335727" y="887527"/>
                    <a:pt x="3335727" y="1274708"/>
                  </a:cubicBezTo>
                  <a:cubicBezTo>
                    <a:pt x="3335727" y="1453407"/>
                    <a:pt x="3275675" y="1619417"/>
                    <a:pt x="3172830" y="1757126"/>
                  </a:cubicBezTo>
                  <a:lnTo>
                    <a:pt x="3063167" y="1877361"/>
                  </a:lnTo>
                  <a:lnTo>
                    <a:pt x="3058844" y="1938454"/>
                  </a:lnTo>
                  <a:cubicBezTo>
                    <a:pt x="3009999" y="2281623"/>
                    <a:pt x="2603806" y="2549417"/>
                    <a:pt x="2109953" y="2549417"/>
                  </a:cubicBezTo>
                  <a:cubicBezTo>
                    <a:pt x="1912412" y="2549417"/>
                    <a:pt x="1728896" y="2506570"/>
                    <a:pt x="1576666" y="2433191"/>
                  </a:cubicBezTo>
                  <a:lnTo>
                    <a:pt x="1570287" y="2429436"/>
                  </a:lnTo>
                  <a:lnTo>
                    <a:pt x="1564466" y="2433191"/>
                  </a:lnTo>
                  <a:cubicBezTo>
                    <a:pt x="1432156" y="2506570"/>
                    <a:pt x="1272655" y="2549417"/>
                    <a:pt x="1100962" y="2549417"/>
                  </a:cubicBezTo>
                  <a:cubicBezTo>
                    <a:pt x="643116" y="2549417"/>
                    <a:pt x="271959" y="2244727"/>
                    <a:pt x="271959" y="1868872"/>
                  </a:cubicBezTo>
                  <a:lnTo>
                    <a:pt x="281165" y="1793899"/>
                  </a:lnTo>
                  <a:lnTo>
                    <a:pt x="172320" y="1686971"/>
                  </a:lnTo>
                  <a:cubicBezTo>
                    <a:pt x="63526" y="1556443"/>
                    <a:pt x="0" y="1399090"/>
                    <a:pt x="0" y="1229711"/>
                  </a:cubicBezTo>
                  <a:cubicBezTo>
                    <a:pt x="0" y="890953"/>
                    <a:pt x="254105" y="600299"/>
                    <a:pt x="616248" y="476145"/>
                  </a:cubicBezTo>
                  <a:lnTo>
                    <a:pt x="656076" y="464329"/>
                  </a:lnTo>
                  <a:lnTo>
                    <a:pt x="679298" y="415646"/>
                  </a:lnTo>
                  <a:cubicBezTo>
                    <a:pt x="838057" y="171388"/>
                    <a:pt x="1209720" y="0"/>
                    <a:pt x="164289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CAD</a:t>
              </a:r>
              <a:r>
                <a:rPr lang="ko-KR" altLang="en-US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를 이용하여</a:t>
              </a:r>
              <a:endPara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endParaRPr>
            </a:p>
            <a:p>
              <a:pPr algn="ctr"/>
              <a:r>
                <a:rPr lang="ko-KR" altLang="en-US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가구를 복원하는 방법</a:t>
              </a: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F8B3CC13-A9EF-4B03-8E09-E1A019E14818}"/>
                </a:ext>
              </a:extLst>
            </p:cNvPr>
            <p:cNvSpPr/>
            <p:nvPr/>
          </p:nvSpPr>
          <p:spPr>
            <a:xfrm>
              <a:off x="7716319" y="1075442"/>
              <a:ext cx="304800" cy="304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8F8CB7BE-4D48-4E55-9A17-6B09B35C8632}"/>
                </a:ext>
              </a:extLst>
            </p:cNvPr>
            <p:cNvSpPr/>
            <p:nvPr/>
          </p:nvSpPr>
          <p:spPr>
            <a:xfrm>
              <a:off x="7379138" y="951022"/>
              <a:ext cx="178677" cy="17867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59B3209-5FCE-4433-87C8-C012F02A0EEB}"/>
              </a:ext>
            </a:extLst>
          </p:cNvPr>
          <p:cNvGrpSpPr/>
          <p:nvPr/>
        </p:nvGrpSpPr>
        <p:grpSpPr>
          <a:xfrm>
            <a:off x="822132" y="4624211"/>
            <a:ext cx="3937776" cy="1707095"/>
            <a:chOff x="8179622" y="561010"/>
            <a:chExt cx="2914220" cy="1597573"/>
          </a:xfrm>
        </p:grpSpPr>
        <p:sp>
          <p:nvSpPr>
            <p:cNvPr id="22" name="자유형 9">
              <a:extLst>
                <a:ext uri="{FF2B5EF4-FFF2-40B4-BE49-F238E27FC236}">
                  <a16:creationId xmlns:a16="http://schemas.microsoft.com/office/drawing/2014/main" id="{F5F66B22-6E5D-42D8-9113-E1F736950B3C}"/>
                </a:ext>
              </a:extLst>
            </p:cNvPr>
            <p:cNvSpPr/>
            <p:nvPr/>
          </p:nvSpPr>
          <p:spPr>
            <a:xfrm>
              <a:off x="8179622" y="561010"/>
              <a:ext cx="2206326" cy="1597573"/>
            </a:xfrm>
            <a:custGeom>
              <a:avLst/>
              <a:gdLst>
                <a:gd name="connsiteX0" fmla="*/ 1642896 w 3335727"/>
                <a:gd name="connsiteY0" fmla="*/ 0 h 2549417"/>
                <a:gd name="connsiteX1" fmla="*/ 2606493 w 3335727"/>
                <a:gd name="connsiteY1" fmla="*/ 415646 h 2549417"/>
                <a:gd name="connsiteX2" fmla="*/ 2617913 w 3335727"/>
                <a:gd name="connsiteY2" fmla="*/ 439587 h 2549417"/>
                <a:gd name="connsiteX3" fmla="*/ 2665547 w 3335727"/>
                <a:gd name="connsiteY3" fmla="*/ 450666 h 2549417"/>
                <a:gd name="connsiteX4" fmla="*/ 3335727 w 3335727"/>
                <a:gd name="connsiteY4" fmla="*/ 1274708 h 2549417"/>
                <a:gd name="connsiteX5" fmla="*/ 3172830 w 3335727"/>
                <a:gd name="connsiteY5" fmla="*/ 1757126 h 2549417"/>
                <a:gd name="connsiteX6" fmla="*/ 3063167 w 3335727"/>
                <a:gd name="connsiteY6" fmla="*/ 1877361 h 2549417"/>
                <a:gd name="connsiteX7" fmla="*/ 3058844 w 3335727"/>
                <a:gd name="connsiteY7" fmla="*/ 1938454 h 2549417"/>
                <a:gd name="connsiteX8" fmla="*/ 2109953 w 3335727"/>
                <a:gd name="connsiteY8" fmla="*/ 2549417 h 2549417"/>
                <a:gd name="connsiteX9" fmla="*/ 1576666 w 3335727"/>
                <a:gd name="connsiteY9" fmla="*/ 2433191 h 2549417"/>
                <a:gd name="connsiteX10" fmla="*/ 1570287 w 3335727"/>
                <a:gd name="connsiteY10" fmla="*/ 2429436 h 2549417"/>
                <a:gd name="connsiteX11" fmla="*/ 1564466 w 3335727"/>
                <a:gd name="connsiteY11" fmla="*/ 2433191 h 2549417"/>
                <a:gd name="connsiteX12" fmla="*/ 1100962 w 3335727"/>
                <a:gd name="connsiteY12" fmla="*/ 2549417 h 2549417"/>
                <a:gd name="connsiteX13" fmla="*/ 271959 w 3335727"/>
                <a:gd name="connsiteY13" fmla="*/ 1868872 h 2549417"/>
                <a:gd name="connsiteX14" fmla="*/ 281165 w 3335727"/>
                <a:gd name="connsiteY14" fmla="*/ 1793899 h 2549417"/>
                <a:gd name="connsiteX15" fmla="*/ 172320 w 3335727"/>
                <a:gd name="connsiteY15" fmla="*/ 1686971 h 2549417"/>
                <a:gd name="connsiteX16" fmla="*/ 0 w 3335727"/>
                <a:gd name="connsiteY16" fmla="*/ 1229711 h 2549417"/>
                <a:gd name="connsiteX17" fmla="*/ 616248 w 3335727"/>
                <a:gd name="connsiteY17" fmla="*/ 476145 h 2549417"/>
                <a:gd name="connsiteX18" fmla="*/ 656076 w 3335727"/>
                <a:gd name="connsiteY18" fmla="*/ 464329 h 2549417"/>
                <a:gd name="connsiteX19" fmla="*/ 679298 w 3335727"/>
                <a:gd name="connsiteY19" fmla="*/ 415646 h 2549417"/>
                <a:gd name="connsiteX20" fmla="*/ 1642896 w 3335727"/>
                <a:gd name="connsiteY20" fmla="*/ 0 h 25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35727" h="2549417">
                  <a:moveTo>
                    <a:pt x="1642896" y="0"/>
                  </a:moveTo>
                  <a:cubicBezTo>
                    <a:pt x="2076072" y="0"/>
                    <a:pt x="2447735" y="171388"/>
                    <a:pt x="2606493" y="415646"/>
                  </a:cubicBezTo>
                  <a:lnTo>
                    <a:pt x="2617913" y="439587"/>
                  </a:lnTo>
                  <a:lnTo>
                    <a:pt x="2665547" y="450666"/>
                  </a:lnTo>
                  <a:cubicBezTo>
                    <a:pt x="3053815" y="559911"/>
                    <a:pt x="3335727" y="887527"/>
                    <a:pt x="3335727" y="1274708"/>
                  </a:cubicBezTo>
                  <a:cubicBezTo>
                    <a:pt x="3335727" y="1453407"/>
                    <a:pt x="3275675" y="1619417"/>
                    <a:pt x="3172830" y="1757126"/>
                  </a:cubicBezTo>
                  <a:lnTo>
                    <a:pt x="3063167" y="1877361"/>
                  </a:lnTo>
                  <a:lnTo>
                    <a:pt x="3058844" y="1938454"/>
                  </a:lnTo>
                  <a:cubicBezTo>
                    <a:pt x="3009999" y="2281623"/>
                    <a:pt x="2603806" y="2549417"/>
                    <a:pt x="2109953" y="2549417"/>
                  </a:cubicBezTo>
                  <a:cubicBezTo>
                    <a:pt x="1912412" y="2549417"/>
                    <a:pt x="1728896" y="2506570"/>
                    <a:pt x="1576666" y="2433191"/>
                  </a:cubicBezTo>
                  <a:lnTo>
                    <a:pt x="1570287" y="2429436"/>
                  </a:lnTo>
                  <a:lnTo>
                    <a:pt x="1564466" y="2433191"/>
                  </a:lnTo>
                  <a:cubicBezTo>
                    <a:pt x="1432156" y="2506570"/>
                    <a:pt x="1272655" y="2549417"/>
                    <a:pt x="1100962" y="2549417"/>
                  </a:cubicBezTo>
                  <a:cubicBezTo>
                    <a:pt x="643116" y="2549417"/>
                    <a:pt x="271959" y="2244727"/>
                    <a:pt x="271959" y="1868872"/>
                  </a:cubicBezTo>
                  <a:lnTo>
                    <a:pt x="281165" y="1793899"/>
                  </a:lnTo>
                  <a:lnTo>
                    <a:pt x="172320" y="1686971"/>
                  </a:lnTo>
                  <a:cubicBezTo>
                    <a:pt x="63526" y="1556443"/>
                    <a:pt x="0" y="1399090"/>
                    <a:pt x="0" y="1229711"/>
                  </a:cubicBezTo>
                  <a:cubicBezTo>
                    <a:pt x="0" y="890953"/>
                    <a:pt x="254105" y="600299"/>
                    <a:pt x="616248" y="476145"/>
                  </a:cubicBezTo>
                  <a:lnTo>
                    <a:pt x="656076" y="464329"/>
                  </a:lnTo>
                  <a:lnTo>
                    <a:pt x="679298" y="415646"/>
                  </a:lnTo>
                  <a:cubicBezTo>
                    <a:pt x="838057" y="171388"/>
                    <a:pt x="1209720" y="0"/>
                    <a:pt x="1642896" y="0"/>
                  </a:cubicBezTo>
                  <a:close/>
                </a:path>
              </a:pathLst>
            </a:custGeom>
            <a:solidFill>
              <a:srgbClr val="9CA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이대로도 충분한지</a:t>
              </a:r>
              <a:r>
                <a:rPr lang="en-US" altLang="ko-KR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..?</a:t>
              </a:r>
              <a:endPara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95120C8C-BE6A-4978-98BF-DD734B53E108}"/>
                </a:ext>
              </a:extLst>
            </p:cNvPr>
            <p:cNvSpPr/>
            <p:nvPr/>
          </p:nvSpPr>
          <p:spPr>
            <a:xfrm>
              <a:off x="10492396" y="765661"/>
              <a:ext cx="304800" cy="304800"/>
            </a:xfrm>
            <a:prstGeom prst="ellipse">
              <a:avLst/>
            </a:prstGeom>
            <a:solidFill>
              <a:srgbClr val="9CA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F7C8CE93-8D78-4A64-8CAD-A9DC19C5C77B}"/>
                </a:ext>
              </a:extLst>
            </p:cNvPr>
            <p:cNvSpPr/>
            <p:nvPr/>
          </p:nvSpPr>
          <p:spPr>
            <a:xfrm>
              <a:off x="10915165" y="650474"/>
              <a:ext cx="178677" cy="178677"/>
            </a:xfrm>
            <a:prstGeom prst="ellipse">
              <a:avLst/>
            </a:prstGeom>
            <a:solidFill>
              <a:srgbClr val="9CA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AC222DC-789A-4A6E-AB12-EDC939750377}"/>
              </a:ext>
            </a:extLst>
          </p:cNvPr>
          <p:cNvSpPr txBox="1"/>
          <p:nvPr/>
        </p:nvSpPr>
        <p:spPr>
          <a:xfrm>
            <a:off x="219718" y="235827"/>
            <a:ext cx="6516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4. </a:t>
            </a:r>
            <a:r>
              <a:rPr lang="ko-KR" altLang="en-US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궁금한 점</a:t>
            </a:r>
          </a:p>
        </p:txBody>
      </p:sp>
    </p:spTree>
    <p:extLst>
      <p:ext uri="{BB962C8B-B14F-4D97-AF65-F5344CB8AC3E}">
        <p14:creationId xmlns:p14="http://schemas.microsoft.com/office/powerpoint/2010/main" val="802659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807778" y="3662856"/>
            <a:ext cx="8576441" cy="367863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Computer Vision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137237" y="2598003"/>
            <a:ext cx="39175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THANK YOU</a:t>
            </a:r>
            <a:endParaRPr lang="ko-KR" altLang="en-US" sz="5400" dirty="0">
              <a:solidFill>
                <a:srgbClr val="606A86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9081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807778" y="1278226"/>
            <a:ext cx="8576441" cy="57807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14496" y="318115"/>
            <a:ext cx="35630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CONTENTS</a:t>
            </a:r>
            <a:endParaRPr lang="ko-KR" altLang="en-US" sz="4800" dirty="0">
              <a:solidFill>
                <a:srgbClr val="606A86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72984" y="1687954"/>
            <a:ext cx="5646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1. 3D Reconstruction</a:t>
            </a:r>
            <a:r>
              <a:rPr lang="ko-KR" altLang="en-US" sz="32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의 한계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72983" y="2949944"/>
            <a:ext cx="44534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2. </a:t>
            </a:r>
            <a:r>
              <a:rPr lang="en-US" altLang="ko-KR" sz="3200" dirty="0" err="1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HorizonNet</a:t>
            </a:r>
            <a:endParaRPr lang="ko-KR" altLang="en-US" sz="3200" dirty="0">
              <a:solidFill>
                <a:srgbClr val="606A86"/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72983" y="4211934"/>
            <a:ext cx="55067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3. </a:t>
            </a:r>
            <a:r>
              <a:rPr lang="en-US" altLang="ko-KR" sz="3200" dirty="0" err="1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HorizonNet</a:t>
            </a:r>
            <a:r>
              <a:rPr lang="ko-KR" altLang="en-US" sz="32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의 한계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81E84E-1010-4709-BEB0-36BC6A145A0A}"/>
              </a:ext>
            </a:extLst>
          </p:cNvPr>
          <p:cNvSpPr txBox="1"/>
          <p:nvPr/>
        </p:nvSpPr>
        <p:spPr>
          <a:xfrm>
            <a:off x="3272982" y="5473924"/>
            <a:ext cx="55067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4. </a:t>
            </a:r>
            <a:r>
              <a:rPr lang="ko-KR" altLang="en-US" sz="32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궁금한 점</a:t>
            </a:r>
          </a:p>
        </p:txBody>
      </p:sp>
    </p:spTree>
    <p:extLst>
      <p:ext uri="{BB962C8B-B14F-4D97-AF65-F5344CB8AC3E}">
        <p14:creationId xmlns:p14="http://schemas.microsoft.com/office/powerpoint/2010/main" val="1557434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681ACE-AC51-42DB-813D-92AEAA0AAD2E}"/>
              </a:ext>
            </a:extLst>
          </p:cNvPr>
          <p:cNvSpPr txBox="1"/>
          <p:nvPr/>
        </p:nvSpPr>
        <p:spPr>
          <a:xfrm>
            <a:off x="173420" y="177743"/>
            <a:ext cx="6516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1. 3D Reconstruction</a:t>
            </a:r>
            <a:r>
              <a:rPr lang="ko-KR" altLang="en-US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의 한계</a:t>
            </a:r>
          </a:p>
        </p:txBody>
      </p:sp>
      <p:pic>
        <p:nvPicPr>
          <p:cNvPr id="9" name="KakaoTalk_20210506_181829226">
            <a:hlinkClick r:id="" action="ppaction://media"/>
            <a:extLst>
              <a:ext uri="{FF2B5EF4-FFF2-40B4-BE49-F238E27FC236}">
                <a16:creationId xmlns:a16="http://schemas.microsoft.com/office/drawing/2014/main" id="{60504529-6A75-49D9-9657-9F5A39F3E7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6732" r="22080"/>
          <a:stretch/>
        </p:blipFill>
        <p:spPr>
          <a:xfrm>
            <a:off x="173420" y="1221242"/>
            <a:ext cx="8081148" cy="50581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B736CA0-6AC8-4208-ACCD-CA86DBF9F241}"/>
              </a:ext>
            </a:extLst>
          </p:cNvPr>
          <p:cNvSpPr txBox="1"/>
          <p:nvPr/>
        </p:nvSpPr>
        <p:spPr>
          <a:xfrm>
            <a:off x="8337830" y="1747679"/>
            <a:ext cx="3680750" cy="4005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창문</a:t>
            </a:r>
            <a:r>
              <a:rPr lang="en-US" altLang="ko-KR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(</a:t>
            </a: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유리</a:t>
            </a:r>
            <a:r>
              <a:rPr lang="en-US" altLang="ko-KR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)</a:t>
            </a: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이 인식되지 않음</a:t>
            </a:r>
            <a:r>
              <a:rPr lang="en-US" altLang="ko-KR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dirty="0">
              <a:solidFill>
                <a:srgbClr val="606A86"/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다양한 각도에서 찍은 많은 사진들을 이용해야 함</a:t>
            </a:r>
            <a:r>
              <a:rPr lang="en-US" altLang="ko-KR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 </a:t>
            </a:r>
            <a:r>
              <a:rPr lang="en-US" altLang="ko-KR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(</a:t>
            </a:r>
            <a:r>
              <a:rPr lang="ko-KR" altLang="en-US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직접 해본 결과 </a:t>
            </a:r>
            <a:r>
              <a:rPr lang="en-US" altLang="ko-KR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60</a:t>
            </a:r>
            <a:r>
              <a:rPr lang="ko-KR" altLang="en-US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장 이상의 사진을 사용해서 왼쪽과 같은 결과가 나옴</a:t>
            </a:r>
            <a:r>
              <a:rPr lang="en-US" altLang="ko-KR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srgbClr val="606A86"/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결과물이 나오기까지 시간이 오래 걸림</a:t>
            </a:r>
            <a:r>
              <a:rPr lang="en-US" altLang="ko-KR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 </a:t>
            </a:r>
            <a:r>
              <a:rPr lang="en-US" altLang="ko-KR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(</a:t>
            </a:r>
            <a:r>
              <a:rPr lang="ko-KR" altLang="en-US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직접 해본 결과 약 </a:t>
            </a:r>
            <a:r>
              <a:rPr lang="en-US" altLang="ko-KR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5</a:t>
            </a:r>
            <a:r>
              <a:rPr lang="ko-KR" altLang="en-US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시간정도 걸림</a:t>
            </a:r>
            <a:r>
              <a:rPr lang="en-US" altLang="ko-KR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)</a:t>
            </a:r>
            <a:endParaRPr lang="ko-KR" altLang="en-US" dirty="0">
              <a:solidFill>
                <a:srgbClr val="606A86"/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0880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1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681ACE-AC51-42DB-813D-92AEAA0AAD2E}"/>
              </a:ext>
            </a:extLst>
          </p:cNvPr>
          <p:cNvSpPr txBox="1"/>
          <p:nvPr/>
        </p:nvSpPr>
        <p:spPr>
          <a:xfrm>
            <a:off x="208931" y="112265"/>
            <a:ext cx="6516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2. </a:t>
            </a:r>
            <a:r>
              <a:rPr lang="en-US" altLang="ko-KR" sz="3600" dirty="0" err="1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HorizonNet</a:t>
            </a:r>
            <a:endParaRPr lang="ko-KR" altLang="en-US" sz="3600" dirty="0">
              <a:solidFill>
                <a:srgbClr val="606A86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33776E-93E7-4103-AFCB-8D0C7528875B}"/>
              </a:ext>
            </a:extLst>
          </p:cNvPr>
          <p:cNvSpPr txBox="1"/>
          <p:nvPr/>
        </p:nvSpPr>
        <p:spPr>
          <a:xfrm>
            <a:off x="198267" y="870946"/>
            <a:ext cx="11993733" cy="2808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단일 파노라마 이미지에서 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3D </a:t>
            </a: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룸 레이아웃을 추정하는 문제에 대한 새로운 접근 방식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방 레이아웃을 각 이미지 열에서 바닥 벽과 천장 벽의 경계 위치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</a:t>
            </a: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벽 경계의 존재를 인코딩하는 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3 </a:t>
            </a: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개의 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1D </a:t>
            </a: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벡터로 나타낸다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1D </a:t>
            </a: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레이아웃을 예측하도록 훈련 된 제안 된 네트워크 </a:t>
            </a:r>
            <a:r>
              <a:rPr lang="en-US" altLang="ko-KR" sz="1500" dirty="0" err="1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HorizonNet</a:t>
            </a: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은 이전의 최첨단 접근 방식을 능가함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1D </a:t>
            </a: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예측에서 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3D </a:t>
            </a: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방 레이아웃을 복구하기 위해 설계된 후 처리 절차는 낮은 계산 비용으로 자동으로 방 모양을 추론 할 수 있음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이전 작업에는 수십 초가 소요될 수 있지만 파노라마 이미지의 경우 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20ms </a:t>
            </a: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미만이 소요됨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또한 파노라마 데이터를 다양화하고 다른 파노라마 관련 학습 과제에 적용 할 수 있는 </a:t>
            </a:r>
            <a:r>
              <a:rPr lang="en-US" altLang="ko-KR" sz="1500" dirty="0" err="1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Pano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Stretch Data Augmentation</a:t>
            </a: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을 제안함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비 직육면체 레이아웃에 사용할 수 있는 데이터가 제한되어 있으므로 미세 조정을 위해 현재 데이터 세트에서 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65 </a:t>
            </a: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개의 일반 레이아웃 레이블을 다시 지정함</a:t>
            </a:r>
            <a:r>
              <a:rPr lang="en-US" altLang="ko-KR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rgbClr val="606A86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우리의 접근 방식은 정 성적 결과 및 교차 검증을 통해 일반 레이아웃에서 우수한 성능을 보여줌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77B1A1-9C5C-4C79-AF9F-A380D6ACBA9D}"/>
              </a:ext>
            </a:extLst>
          </p:cNvPr>
          <p:cNvSpPr txBox="1"/>
          <p:nvPr/>
        </p:nvSpPr>
        <p:spPr>
          <a:xfrm>
            <a:off x="4196181" y="4383069"/>
            <a:ext cx="7895208" cy="1512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0" i="0" dirty="0">
                <a:solidFill>
                  <a:srgbClr val="606A86"/>
                </a:solidFill>
                <a:effectLst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파노라마 이미지는 세계의 직선이 이미지에서 곡선 세그먼트로 투영되기 때문에 특별함</a:t>
            </a:r>
            <a:r>
              <a:rPr lang="en-US" altLang="ko-KR" sz="1600" b="0" i="0" dirty="0">
                <a:solidFill>
                  <a:srgbClr val="606A86"/>
                </a:solidFill>
                <a:effectLst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b="0" i="0" dirty="0">
                <a:solidFill>
                  <a:srgbClr val="606A86"/>
                </a:solidFill>
                <a:effectLst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세계의 평행선은 파노라마에서 두 개의 대척 소실점에서 교차하는 반면 기존 이미지에서는 단일 </a:t>
            </a:r>
            <a:r>
              <a:rPr lang="en-US" altLang="ko-KR" sz="1600" b="0" i="0" dirty="0" err="1">
                <a:solidFill>
                  <a:srgbClr val="606A86"/>
                </a:solidFill>
                <a:effectLst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vp</a:t>
            </a:r>
            <a:r>
              <a:rPr lang="ko-KR" altLang="en-US" sz="1600" b="0" i="0" dirty="0">
                <a:solidFill>
                  <a:srgbClr val="606A86"/>
                </a:solidFill>
                <a:effectLst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에서 교차함</a:t>
            </a:r>
            <a:r>
              <a:rPr lang="en-US" altLang="ko-KR" sz="1600" b="0" i="0" dirty="0">
                <a:solidFill>
                  <a:srgbClr val="606A86"/>
                </a:solidFill>
                <a:effectLst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 </a:t>
            </a:r>
            <a:r>
              <a:rPr lang="ko-KR" altLang="en-US" sz="1600" b="0" i="0" dirty="0">
                <a:solidFill>
                  <a:srgbClr val="606A86"/>
                </a:solidFill>
                <a:effectLst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여기서 우리는 장면에 세 개의 지배적 인 직교 방향이 존재하는 </a:t>
            </a:r>
            <a:r>
              <a:rPr lang="en-US" altLang="ko-KR" sz="1600" b="0" i="0" dirty="0">
                <a:solidFill>
                  <a:srgbClr val="606A86"/>
                </a:solidFill>
                <a:effectLst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Manhattan World </a:t>
            </a:r>
            <a:r>
              <a:rPr lang="ko-KR" altLang="en-US" sz="1600" b="0" i="0" dirty="0">
                <a:solidFill>
                  <a:srgbClr val="606A86"/>
                </a:solidFill>
                <a:effectLst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가정을 채택함</a:t>
            </a:r>
            <a:r>
              <a:rPr lang="en-US" altLang="ko-KR" sz="1600" b="0" i="0" dirty="0">
                <a:solidFill>
                  <a:srgbClr val="606A86"/>
                </a:solidFill>
                <a:effectLst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.</a:t>
            </a:r>
            <a:endParaRPr lang="ko-KR" altLang="en-US" sz="1600" dirty="0">
              <a:solidFill>
                <a:srgbClr val="606A86"/>
              </a:solidFill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712CFCD-1DF7-4ACF-AFE1-F514A17C9637}"/>
              </a:ext>
            </a:extLst>
          </p:cNvPr>
          <p:cNvSpPr/>
          <p:nvPr/>
        </p:nvSpPr>
        <p:spPr>
          <a:xfrm>
            <a:off x="6308203" y="5987054"/>
            <a:ext cx="5525425" cy="353814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1E5DB"/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https://github.com/cfernandezlab/360-Scene-Understanding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388114-B54B-43DC-8375-9A6DF97FD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31" y="4181384"/>
            <a:ext cx="3839286" cy="1915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8E95FDFB-511A-4B05-9DE4-7BBB7415FCC4}"/>
              </a:ext>
            </a:extLst>
          </p:cNvPr>
          <p:cNvSpPr/>
          <p:nvPr/>
        </p:nvSpPr>
        <p:spPr>
          <a:xfrm>
            <a:off x="8057010" y="3679472"/>
            <a:ext cx="3776618" cy="381569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1E5DB"/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https://sunset1995.github.io/HorizonNet/</a:t>
            </a:r>
          </a:p>
        </p:txBody>
      </p:sp>
    </p:spTree>
    <p:extLst>
      <p:ext uri="{BB962C8B-B14F-4D97-AF65-F5344CB8AC3E}">
        <p14:creationId xmlns:p14="http://schemas.microsoft.com/office/powerpoint/2010/main" val="1176701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103B664-87FB-4A2D-AB7E-F1173FA0995E}"/>
              </a:ext>
            </a:extLst>
          </p:cNvPr>
          <p:cNvSpPr txBox="1"/>
          <p:nvPr/>
        </p:nvSpPr>
        <p:spPr>
          <a:xfrm>
            <a:off x="208931" y="112265"/>
            <a:ext cx="760341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2. </a:t>
            </a:r>
            <a:r>
              <a:rPr lang="en-US" altLang="ko-KR" sz="3600" dirty="0" err="1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HorizonNet</a:t>
            </a:r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– </a:t>
            </a:r>
            <a:r>
              <a:rPr lang="ko-KR" altLang="en-US" sz="20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제공된 데이터 활용하여 코드 실행</a:t>
            </a:r>
            <a:endParaRPr lang="ko-KR" altLang="en-US" sz="3600" dirty="0">
              <a:solidFill>
                <a:srgbClr val="606A86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FEE182-8230-4C2B-87F8-EB798ED22E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1" y="1066628"/>
            <a:ext cx="3908715" cy="195435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7081280-E1CF-4A8A-82D2-6F7B5697B8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864" y="1012131"/>
            <a:ext cx="4017709" cy="200885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A01CEF2-C16E-4AFF-A82E-45AFDC4AB3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877" y="3558311"/>
            <a:ext cx="5350935" cy="267546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E712ACF-20AE-45BC-9FDF-EB1A61FEDEB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82981" y="3158494"/>
            <a:ext cx="2797809" cy="355943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9960CD5-8A7B-448C-BC4B-B2D0B5124716}"/>
              </a:ext>
            </a:extLst>
          </p:cNvPr>
          <p:cNvSpPr txBox="1"/>
          <p:nvPr/>
        </p:nvSpPr>
        <p:spPr>
          <a:xfrm>
            <a:off x="1235207" y="3037664"/>
            <a:ext cx="3052962" cy="40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Source 360 Image</a:t>
            </a:r>
            <a:endParaRPr lang="ko-KR" altLang="en-US" sz="1600" dirty="0">
              <a:solidFill>
                <a:srgbClr val="606A86"/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74A3AA-766C-45A1-BDA8-8E3CA3A8D4B3}"/>
              </a:ext>
            </a:extLst>
          </p:cNvPr>
          <p:cNvSpPr txBox="1"/>
          <p:nvPr/>
        </p:nvSpPr>
        <p:spPr>
          <a:xfrm>
            <a:off x="6268590" y="3024722"/>
            <a:ext cx="4513811" cy="40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Correct Rotation Pose</a:t>
            </a:r>
            <a:endParaRPr lang="ko-KR" altLang="en-US" sz="1600" dirty="0">
              <a:solidFill>
                <a:srgbClr val="606A86"/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D483599-6C5A-4453-834D-789432044F15}"/>
              </a:ext>
            </a:extLst>
          </p:cNvPr>
          <p:cNvSpPr txBox="1"/>
          <p:nvPr/>
        </p:nvSpPr>
        <p:spPr>
          <a:xfrm>
            <a:off x="6051379" y="6251583"/>
            <a:ext cx="5350935" cy="40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 err="1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HorizonNet</a:t>
            </a:r>
            <a:r>
              <a:rPr lang="ko-KR" altLang="en-US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으로 </a:t>
            </a:r>
            <a:r>
              <a:rPr lang="en-US" altLang="ko-KR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line</a:t>
            </a:r>
            <a:r>
              <a:rPr lang="ko-KR" altLang="en-US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검출한 결과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F9C477-8728-4519-8346-9DF6C4B5F1DF}"/>
              </a:ext>
            </a:extLst>
          </p:cNvPr>
          <p:cNvSpPr txBox="1"/>
          <p:nvPr/>
        </p:nvSpPr>
        <p:spPr>
          <a:xfrm>
            <a:off x="409534" y="6336772"/>
            <a:ext cx="3944702" cy="40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Layout 3D Viewer</a:t>
            </a:r>
            <a:endParaRPr lang="ko-KR" altLang="en-US" sz="1600" dirty="0">
              <a:solidFill>
                <a:srgbClr val="606A86"/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968D3FA3-4943-4C75-9076-7AB8D54F603E}"/>
              </a:ext>
            </a:extLst>
          </p:cNvPr>
          <p:cNvSpPr/>
          <p:nvPr/>
        </p:nvSpPr>
        <p:spPr>
          <a:xfrm>
            <a:off x="4811697" y="1885887"/>
            <a:ext cx="1670234" cy="646330"/>
          </a:xfrm>
          <a:prstGeom prst="rightArrow">
            <a:avLst>
              <a:gd name="adj1" fmla="val 50000"/>
              <a:gd name="adj2" fmla="val 51374"/>
            </a:avLst>
          </a:prstGeom>
          <a:solidFill>
            <a:srgbClr val="9CAD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B7453AA6-7AC4-479C-9A53-E0B234B7FDAD}"/>
              </a:ext>
            </a:extLst>
          </p:cNvPr>
          <p:cNvSpPr/>
          <p:nvPr/>
        </p:nvSpPr>
        <p:spPr>
          <a:xfrm rot="10800000">
            <a:off x="4177540" y="4599524"/>
            <a:ext cx="1902522" cy="1238147"/>
          </a:xfrm>
          <a:prstGeom prst="rightArrow">
            <a:avLst/>
          </a:prstGeom>
          <a:solidFill>
            <a:srgbClr val="9CAD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화살표: 왼쪽으로 구부러짐 1">
            <a:extLst>
              <a:ext uri="{FF2B5EF4-FFF2-40B4-BE49-F238E27FC236}">
                <a16:creationId xmlns:a16="http://schemas.microsoft.com/office/drawing/2014/main" id="{6050D530-D9E5-4193-9606-F4C650FCB4C9}"/>
              </a:ext>
            </a:extLst>
          </p:cNvPr>
          <p:cNvSpPr/>
          <p:nvPr/>
        </p:nvSpPr>
        <p:spPr>
          <a:xfrm rot="21022360">
            <a:off x="10984535" y="1940760"/>
            <a:ext cx="956461" cy="2497842"/>
          </a:xfrm>
          <a:prstGeom prst="curvedLeftArrow">
            <a:avLst>
              <a:gd name="adj1" fmla="val 28829"/>
              <a:gd name="adj2" fmla="val 54159"/>
              <a:gd name="adj3" fmla="val 64144"/>
            </a:avLst>
          </a:prstGeom>
          <a:solidFill>
            <a:srgbClr val="9CAD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7ED54E-0EEC-4A0E-8CF2-BA9377D1543C}"/>
              </a:ext>
            </a:extLst>
          </p:cNvPr>
          <p:cNvSpPr txBox="1"/>
          <p:nvPr/>
        </p:nvSpPr>
        <p:spPr>
          <a:xfrm>
            <a:off x="4161603" y="4938211"/>
            <a:ext cx="20407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Manhattan World </a:t>
            </a:r>
          </a:p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가정</a:t>
            </a:r>
          </a:p>
        </p:txBody>
      </p:sp>
    </p:spTree>
    <p:extLst>
      <p:ext uri="{BB962C8B-B14F-4D97-AF65-F5344CB8AC3E}">
        <p14:creationId xmlns:p14="http://schemas.microsoft.com/office/powerpoint/2010/main" val="2489365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103B664-87FB-4A2D-AB7E-F1173FA0995E}"/>
              </a:ext>
            </a:extLst>
          </p:cNvPr>
          <p:cNvSpPr txBox="1"/>
          <p:nvPr/>
        </p:nvSpPr>
        <p:spPr>
          <a:xfrm>
            <a:off x="208931" y="112265"/>
            <a:ext cx="6516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2. </a:t>
            </a:r>
            <a:r>
              <a:rPr lang="en-US" altLang="ko-KR" sz="3600" dirty="0" err="1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HorizonNet</a:t>
            </a:r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– </a:t>
            </a:r>
            <a:r>
              <a:rPr lang="ko-KR" altLang="en-US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직접 촬영하여 코드 실행</a:t>
            </a:r>
            <a:endParaRPr lang="ko-KR" altLang="en-US" sz="3600" dirty="0">
              <a:solidFill>
                <a:srgbClr val="606A86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960CD5-8A7B-448C-BC4B-B2D0B5124716}"/>
              </a:ext>
            </a:extLst>
          </p:cNvPr>
          <p:cNvSpPr txBox="1"/>
          <p:nvPr/>
        </p:nvSpPr>
        <p:spPr>
          <a:xfrm>
            <a:off x="1526530" y="2896233"/>
            <a:ext cx="1481360" cy="443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촬영한 사진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74A3AA-766C-45A1-BDA8-8E3CA3A8D4B3}"/>
              </a:ext>
            </a:extLst>
          </p:cNvPr>
          <p:cNvSpPr txBox="1"/>
          <p:nvPr/>
        </p:nvSpPr>
        <p:spPr>
          <a:xfrm>
            <a:off x="6356708" y="3436995"/>
            <a:ext cx="5835292" cy="452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직접 </a:t>
            </a:r>
            <a:r>
              <a:rPr lang="ko-KR" altLang="en-US" dirty="0" err="1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전처리함</a:t>
            </a:r>
            <a:r>
              <a:rPr lang="en-US" altLang="ko-KR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(</a:t>
            </a: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이미지 크기 조정</a:t>
            </a:r>
            <a:r>
              <a:rPr lang="en-US" altLang="ko-KR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좌우 반전</a:t>
            </a:r>
            <a:r>
              <a:rPr lang="en-US" altLang="ko-KR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) </a:t>
            </a:r>
            <a:r>
              <a:rPr lang="en-US" altLang="ko-KR" sz="18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- </a:t>
            </a:r>
            <a:r>
              <a:rPr lang="en-US" altLang="ko-KR" sz="1800" dirty="0" err="1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aligned_rgb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8EAA78E-E09E-4417-9F71-A8C8AADAF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98" y="1076446"/>
            <a:ext cx="5446257" cy="178516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5BE7FF8-EC00-4C81-9B5F-6617F047D3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678" y="903317"/>
            <a:ext cx="5051366" cy="252568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79A32DE2-9C58-42B2-9E9D-B33F648D9F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9783" y="3925322"/>
            <a:ext cx="4867276" cy="2433638"/>
          </a:xfrm>
          <a:prstGeom prst="rect">
            <a:avLst/>
          </a:prstGeom>
        </p:spPr>
      </p:pic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55D2E580-8B2F-49C0-AE4A-AE2D7ADCFB31}"/>
              </a:ext>
            </a:extLst>
          </p:cNvPr>
          <p:cNvSpPr/>
          <p:nvPr/>
        </p:nvSpPr>
        <p:spPr>
          <a:xfrm>
            <a:off x="5670365" y="1828921"/>
            <a:ext cx="1055313" cy="740645"/>
          </a:xfrm>
          <a:prstGeom prst="rightArrow">
            <a:avLst/>
          </a:prstGeom>
          <a:solidFill>
            <a:srgbClr val="9CAD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화살표: 굽음 33">
            <a:extLst>
              <a:ext uri="{FF2B5EF4-FFF2-40B4-BE49-F238E27FC236}">
                <a16:creationId xmlns:a16="http://schemas.microsoft.com/office/drawing/2014/main" id="{BC9F39FD-767A-4354-9050-B1E4865A26B2}"/>
              </a:ext>
            </a:extLst>
          </p:cNvPr>
          <p:cNvSpPr/>
          <p:nvPr/>
        </p:nvSpPr>
        <p:spPr>
          <a:xfrm rot="10800000">
            <a:off x="8083226" y="3925322"/>
            <a:ext cx="1935332" cy="1688633"/>
          </a:xfrm>
          <a:prstGeom prst="bentArrow">
            <a:avLst>
              <a:gd name="adj1" fmla="val 25000"/>
              <a:gd name="adj2" fmla="val 25000"/>
              <a:gd name="adj3" fmla="val 42349"/>
              <a:gd name="adj4" fmla="val 43750"/>
            </a:avLst>
          </a:prstGeom>
          <a:solidFill>
            <a:srgbClr val="9CAD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E1B5348-7087-4476-B4C0-E09540CD2AE2}"/>
              </a:ext>
            </a:extLst>
          </p:cNvPr>
          <p:cNvSpPr txBox="1"/>
          <p:nvPr/>
        </p:nvSpPr>
        <p:spPr>
          <a:xfrm>
            <a:off x="2267210" y="6393586"/>
            <a:ext cx="5350935" cy="443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HorizonNet</a:t>
            </a: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으로 </a:t>
            </a:r>
            <a:r>
              <a:rPr lang="en-US" altLang="ko-KR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line</a:t>
            </a: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검출한 결과 </a:t>
            </a:r>
            <a:r>
              <a:rPr lang="en-US" altLang="ko-KR" sz="1800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- </a:t>
            </a:r>
            <a:r>
              <a:rPr lang="en-US" altLang="ko-KR" sz="1800" dirty="0" err="1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aligned_line</a:t>
            </a:r>
            <a:endParaRPr lang="ko-KR" altLang="en-US" dirty="0">
              <a:solidFill>
                <a:srgbClr val="606A86"/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99DAC5A-BAB3-4A03-9364-9308BF34B8BB}"/>
              </a:ext>
            </a:extLst>
          </p:cNvPr>
          <p:cNvSpPr/>
          <p:nvPr/>
        </p:nvSpPr>
        <p:spPr>
          <a:xfrm>
            <a:off x="10570217" y="112266"/>
            <a:ext cx="1412852" cy="646330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F1E5DB"/>
                </a:solidFill>
                <a:latin typeface="서울한강 장체 BL" panose="02020503020101020101" pitchFamily="18" charset="-127"/>
                <a:ea typeface="서울한강 장체 BL" panose="02020503020101020101" pitchFamily="18" charset="-127"/>
              </a:rPr>
              <a:t>424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69FF901-5F23-48D7-B177-CF01A70732E8}"/>
              </a:ext>
            </a:extLst>
          </p:cNvPr>
          <p:cNvSpPr/>
          <p:nvPr/>
        </p:nvSpPr>
        <p:spPr>
          <a:xfrm>
            <a:off x="578672" y="5184559"/>
            <a:ext cx="1688537" cy="596994"/>
          </a:xfrm>
          <a:prstGeom prst="rect">
            <a:avLst/>
          </a:prstGeom>
          <a:solidFill>
            <a:srgbClr val="77809D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5DB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Pre-Process</a:t>
            </a:r>
          </a:p>
        </p:txBody>
      </p:sp>
    </p:spTree>
    <p:extLst>
      <p:ext uri="{BB962C8B-B14F-4D97-AF65-F5344CB8AC3E}">
        <p14:creationId xmlns:p14="http://schemas.microsoft.com/office/powerpoint/2010/main" val="3924955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103B664-87FB-4A2D-AB7E-F1173FA0995E}"/>
              </a:ext>
            </a:extLst>
          </p:cNvPr>
          <p:cNvSpPr txBox="1"/>
          <p:nvPr/>
        </p:nvSpPr>
        <p:spPr>
          <a:xfrm>
            <a:off x="208931" y="112265"/>
            <a:ext cx="6516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2. </a:t>
            </a:r>
            <a:r>
              <a:rPr lang="en-US" altLang="ko-KR" sz="3600" dirty="0" err="1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HorizonNet</a:t>
            </a:r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– </a:t>
            </a:r>
            <a:r>
              <a:rPr lang="ko-KR" altLang="en-US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직접 촬영하여 코드 실행</a:t>
            </a:r>
            <a:endParaRPr lang="ko-KR" altLang="en-US" sz="3600" dirty="0">
              <a:solidFill>
                <a:srgbClr val="606A86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EC2AABE-99A1-4666-AC41-99833B0C6EE8}"/>
              </a:ext>
            </a:extLst>
          </p:cNvPr>
          <p:cNvSpPr/>
          <p:nvPr/>
        </p:nvSpPr>
        <p:spPr>
          <a:xfrm>
            <a:off x="1898248" y="6433704"/>
            <a:ext cx="2754242" cy="309978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1E5DB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Resnet50_rnn_st3d.pth</a:t>
            </a:r>
          </a:p>
        </p:txBody>
      </p:sp>
      <p:pic>
        <p:nvPicPr>
          <p:cNvPr id="11" name="st3d">
            <a:hlinkClick r:id="" action="ppaction://media"/>
            <a:extLst>
              <a:ext uri="{FF2B5EF4-FFF2-40B4-BE49-F238E27FC236}">
                <a16:creationId xmlns:a16="http://schemas.microsoft.com/office/drawing/2014/main" id="{FAA0F7EF-9505-4A1A-B0DD-4462E0F46C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1158" y="3870461"/>
            <a:ext cx="4399848" cy="2410833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7ECE582F-849C-4BFD-B642-1C46E749EB02}"/>
              </a:ext>
            </a:extLst>
          </p:cNvPr>
          <p:cNvSpPr/>
          <p:nvPr/>
        </p:nvSpPr>
        <p:spPr>
          <a:xfrm>
            <a:off x="5822258" y="6397048"/>
            <a:ext cx="3040353" cy="329784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1E5DB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Resnet50_rnn_panos2d3d.pth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20B8DC3-AEC2-4CBB-B424-B48C0E722FDB}"/>
              </a:ext>
            </a:extLst>
          </p:cNvPr>
          <p:cNvSpPr/>
          <p:nvPr/>
        </p:nvSpPr>
        <p:spPr>
          <a:xfrm>
            <a:off x="8945997" y="6406151"/>
            <a:ext cx="2695509" cy="329784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1E5DB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Resnet50_rnn_mp3d.pth</a:t>
            </a: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AF2B7C36-76BC-40B4-B4D3-02D60844B9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4946" y="977197"/>
            <a:ext cx="4663896" cy="247769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8AF1A71-2D6D-413E-BB85-90EA30427B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1898" y="915584"/>
            <a:ext cx="4603052" cy="24453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6351EA9-0BEE-43F6-AD95-6B16579D61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30995" y="3730288"/>
            <a:ext cx="4464857" cy="255100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62309C2-A5B4-45DA-9E8F-6B81B6E31A84}"/>
              </a:ext>
            </a:extLst>
          </p:cNvPr>
          <p:cNvSpPr txBox="1"/>
          <p:nvPr/>
        </p:nvSpPr>
        <p:spPr>
          <a:xfrm>
            <a:off x="2315820" y="3399830"/>
            <a:ext cx="19995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 err="1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aligned_rgb.row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6C7C9B-7465-4B00-82B5-3FCC4EF63371}"/>
              </a:ext>
            </a:extLst>
          </p:cNvPr>
          <p:cNvSpPr txBox="1"/>
          <p:nvPr/>
        </p:nvSpPr>
        <p:spPr>
          <a:xfrm>
            <a:off x="7862848" y="3360956"/>
            <a:ext cx="19995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 err="1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aligned_rgb.row</a:t>
            </a:r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302BCE9-7E82-4B10-B40B-CD5B6EAF2968}"/>
              </a:ext>
            </a:extLst>
          </p:cNvPr>
          <p:cNvSpPr/>
          <p:nvPr/>
        </p:nvSpPr>
        <p:spPr>
          <a:xfrm>
            <a:off x="10570217" y="112266"/>
            <a:ext cx="1412852" cy="646330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F1E5DB"/>
                </a:solidFill>
                <a:latin typeface="서울한강 장체 BL" panose="02020503020101020101" pitchFamily="18" charset="-127"/>
                <a:ea typeface="서울한강 장체 BL" panose="02020503020101020101" pitchFamily="18" charset="-127"/>
              </a:rPr>
              <a:t>424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6695457-7529-4E79-A6C5-D8B9E1E7E656}"/>
              </a:ext>
            </a:extLst>
          </p:cNvPr>
          <p:cNvSpPr/>
          <p:nvPr/>
        </p:nvSpPr>
        <p:spPr>
          <a:xfrm>
            <a:off x="200677" y="723540"/>
            <a:ext cx="1688537" cy="596994"/>
          </a:xfrm>
          <a:prstGeom prst="rect">
            <a:avLst/>
          </a:prstGeom>
          <a:solidFill>
            <a:srgbClr val="77809D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5DB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Inference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A4F4133-218A-45A9-B407-C8943B21C17C}"/>
              </a:ext>
            </a:extLst>
          </p:cNvPr>
          <p:cNvSpPr/>
          <p:nvPr/>
        </p:nvSpPr>
        <p:spPr>
          <a:xfrm>
            <a:off x="268975" y="3607302"/>
            <a:ext cx="1688537" cy="596994"/>
          </a:xfrm>
          <a:prstGeom prst="rect">
            <a:avLst/>
          </a:prstGeom>
          <a:solidFill>
            <a:srgbClr val="77809D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5DB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Layout Viewer</a:t>
            </a:r>
          </a:p>
        </p:txBody>
      </p:sp>
    </p:spTree>
    <p:extLst>
      <p:ext uri="{BB962C8B-B14F-4D97-AF65-F5344CB8AC3E}">
        <p14:creationId xmlns:p14="http://schemas.microsoft.com/office/powerpoint/2010/main" val="3243700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5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103B664-87FB-4A2D-AB7E-F1173FA0995E}"/>
              </a:ext>
            </a:extLst>
          </p:cNvPr>
          <p:cNvSpPr txBox="1"/>
          <p:nvPr/>
        </p:nvSpPr>
        <p:spPr>
          <a:xfrm>
            <a:off x="208931" y="112265"/>
            <a:ext cx="6516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2. </a:t>
            </a:r>
            <a:r>
              <a:rPr lang="en-US" altLang="ko-KR" sz="3600" dirty="0" err="1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HorizonNet</a:t>
            </a:r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– </a:t>
            </a:r>
            <a:r>
              <a:rPr lang="ko-KR" altLang="en-US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직접 촬영하여 코드 실행</a:t>
            </a:r>
            <a:endParaRPr lang="ko-KR" altLang="en-US" sz="3600" dirty="0">
              <a:solidFill>
                <a:srgbClr val="606A86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74A3AA-766C-45A1-BDA8-8E3CA3A8D4B3}"/>
              </a:ext>
            </a:extLst>
          </p:cNvPr>
          <p:cNvSpPr txBox="1"/>
          <p:nvPr/>
        </p:nvSpPr>
        <p:spPr>
          <a:xfrm>
            <a:off x="2543358" y="3781333"/>
            <a:ext cx="1847892" cy="443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전처리됨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E1B5348-7087-4476-B4C0-E09540CD2AE2}"/>
              </a:ext>
            </a:extLst>
          </p:cNvPr>
          <p:cNvSpPr txBox="1"/>
          <p:nvPr/>
        </p:nvSpPr>
        <p:spPr>
          <a:xfrm>
            <a:off x="7331669" y="6228282"/>
            <a:ext cx="3646187" cy="443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HorizonNet</a:t>
            </a: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으로 </a:t>
            </a:r>
            <a:r>
              <a:rPr lang="en-US" altLang="ko-KR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line</a:t>
            </a:r>
            <a:r>
              <a:rPr lang="ko-KR" altLang="en-US" dirty="0">
                <a:solidFill>
                  <a:srgbClr val="606A86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검출한 결과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99DAC5A-BAB3-4A03-9364-9308BF34B8BB}"/>
              </a:ext>
            </a:extLst>
          </p:cNvPr>
          <p:cNvSpPr/>
          <p:nvPr/>
        </p:nvSpPr>
        <p:spPr>
          <a:xfrm>
            <a:off x="9676434" y="112266"/>
            <a:ext cx="2306633" cy="646330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F1E5DB"/>
                </a:solidFill>
                <a:latin typeface="서울한강 장체 BL" panose="02020503020101020101" pitchFamily="18" charset="-127"/>
                <a:ea typeface="서울한강 장체 BL" panose="02020503020101020101" pitchFamily="18" charset="-127"/>
              </a:rPr>
              <a:t>4</a:t>
            </a:r>
            <a:r>
              <a:rPr lang="ko-KR" altLang="en-US" sz="4000" dirty="0">
                <a:solidFill>
                  <a:srgbClr val="F1E5DB"/>
                </a:solidFill>
                <a:latin typeface="서울한강 장체 BL" panose="02020503020101020101" pitchFamily="18" charset="-127"/>
                <a:ea typeface="서울한강 장체 BL" panose="02020503020101020101" pitchFamily="18" charset="-127"/>
              </a:rPr>
              <a:t>층 복도</a:t>
            </a:r>
            <a:endParaRPr lang="en-US" altLang="ko-KR" sz="4000" dirty="0">
              <a:solidFill>
                <a:srgbClr val="F1E5DB"/>
              </a:solidFill>
              <a:latin typeface="서울한강 장체 BL" panose="02020503020101020101" pitchFamily="18" charset="-127"/>
              <a:ea typeface="서울한강 장체 BL" panose="020205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A11F13B-0E97-4DBD-A77F-BBC7814A2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959" y="1025988"/>
            <a:ext cx="5510690" cy="275534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4AA27AE-4061-4AD8-B365-4CD00BB4FD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033" y="3429000"/>
            <a:ext cx="5185458" cy="2592729"/>
          </a:xfrm>
          <a:prstGeom prst="rect">
            <a:avLst/>
          </a:prstGeom>
        </p:spPr>
      </p:pic>
      <p:sp>
        <p:nvSpPr>
          <p:cNvPr id="20" name="화살표: 굽음 19">
            <a:extLst>
              <a:ext uri="{FF2B5EF4-FFF2-40B4-BE49-F238E27FC236}">
                <a16:creationId xmlns:a16="http://schemas.microsoft.com/office/drawing/2014/main" id="{FD1A2959-68A5-47F0-BECB-F2B651C8671F}"/>
              </a:ext>
            </a:extLst>
          </p:cNvPr>
          <p:cNvSpPr/>
          <p:nvPr/>
        </p:nvSpPr>
        <p:spPr>
          <a:xfrm rot="5400000">
            <a:off x="7477727" y="833665"/>
            <a:ext cx="1596772" cy="3100870"/>
          </a:xfrm>
          <a:prstGeom prst="bentArrow">
            <a:avLst>
              <a:gd name="adj1" fmla="val 23550"/>
              <a:gd name="adj2" fmla="val 29712"/>
              <a:gd name="adj3" fmla="val 42349"/>
              <a:gd name="adj4" fmla="val 43750"/>
            </a:avLst>
          </a:prstGeom>
          <a:solidFill>
            <a:srgbClr val="9CAD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76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103B664-87FB-4A2D-AB7E-F1173FA0995E}"/>
              </a:ext>
            </a:extLst>
          </p:cNvPr>
          <p:cNvSpPr txBox="1"/>
          <p:nvPr/>
        </p:nvSpPr>
        <p:spPr>
          <a:xfrm>
            <a:off x="208931" y="112265"/>
            <a:ext cx="6516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2. </a:t>
            </a:r>
            <a:r>
              <a:rPr lang="en-US" altLang="ko-KR" sz="3600" dirty="0" err="1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HorizonNet</a:t>
            </a:r>
            <a:r>
              <a:rPr lang="en-US" altLang="ko-KR" sz="36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– </a:t>
            </a:r>
            <a:r>
              <a:rPr lang="ko-KR" altLang="en-US" sz="2400" dirty="0">
                <a:solidFill>
                  <a:srgbClr val="606A86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직접 촬영하여 코드 실행</a:t>
            </a:r>
            <a:endParaRPr lang="ko-KR" altLang="en-US" sz="3600" dirty="0">
              <a:solidFill>
                <a:srgbClr val="606A86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EC2AABE-99A1-4666-AC41-99833B0C6EE8}"/>
              </a:ext>
            </a:extLst>
          </p:cNvPr>
          <p:cNvSpPr/>
          <p:nvPr/>
        </p:nvSpPr>
        <p:spPr>
          <a:xfrm>
            <a:off x="2155082" y="6404812"/>
            <a:ext cx="2250250" cy="328003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1E5DB"/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Resnet50_rnn_st3d.pth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ECE582F-849C-4BFD-B642-1C46E749EB02}"/>
              </a:ext>
            </a:extLst>
          </p:cNvPr>
          <p:cNvSpPr/>
          <p:nvPr/>
        </p:nvSpPr>
        <p:spPr>
          <a:xfrm>
            <a:off x="7786669" y="6386136"/>
            <a:ext cx="2566179" cy="365356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1E5DB"/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Resnet50_rnn_panos2d3d.pth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F16024E-96DC-41A6-A534-B088543B5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062" y="1085617"/>
            <a:ext cx="4627121" cy="245815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434FAEE-AFD8-4E09-9F30-1529E7A23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394" y="3588964"/>
            <a:ext cx="4722456" cy="269818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EDC974F-034D-427B-81BC-414637792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3198" y="3630768"/>
            <a:ext cx="4722456" cy="265638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18E4858-6F6C-4614-822B-B34A5A55EE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1359" y="1085615"/>
            <a:ext cx="4627123" cy="2458159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1CFEF53A-4C52-4CB4-995C-537031CD9475}"/>
              </a:ext>
            </a:extLst>
          </p:cNvPr>
          <p:cNvSpPr/>
          <p:nvPr/>
        </p:nvSpPr>
        <p:spPr>
          <a:xfrm>
            <a:off x="9676434" y="112266"/>
            <a:ext cx="2306633" cy="646330"/>
          </a:xfrm>
          <a:prstGeom prst="rect">
            <a:avLst/>
          </a:prstGeom>
          <a:solidFill>
            <a:srgbClr val="606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F1E5DB"/>
                </a:solidFill>
                <a:latin typeface="서울한강 장체 BL" panose="02020503020101020101" pitchFamily="18" charset="-127"/>
                <a:ea typeface="서울한강 장체 BL" panose="02020503020101020101" pitchFamily="18" charset="-127"/>
              </a:rPr>
              <a:t>4</a:t>
            </a:r>
            <a:r>
              <a:rPr lang="ko-KR" altLang="en-US" sz="4000" dirty="0">
                <a:solidFill>
                  <a:srgbClr val="F1E5DB"/>
                </a:solidFill>
                <a:latin typeface="서울한강 장체 BL" panose="02020503020101020101" pitchFamily="18" charset="-127"/>
                <a:ea typeface="서울한강 장체 BL" panose="02020503020101020101" pitchFamily="18" charset="-127"/>
              </a:rPr>
              <a:t>층 복도</a:t>
            </a:r>
            <a:endParaRPr lang="en-US" altLang="ko-KR" sz="4000" dirty="0">
              <a:solidFill>
                <a:srgbClr val="F1E5DB"/>
              </a:solidFill>
              <a:latin typeface="서울한강 장체 BL" panose="02020503020101020101" pitchFamily="18" charset="-127"/>
              <a:ea typeface="서울한강 장체 BL" panose="020205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AD78BB7-9EC9-4B2F-B984-E3A834375D41}"/>
              </a:ext>
            </a:extLst>
          </p:cNvPr>
          <p:cNvSpPr/>
          <p:nvPr/>
        </p:nvSpPr>
        <p:spPr>
          <a:xfrm>
            <a:off x="150615" y="6106315"/>
            <a:ext cx="1688537" cy="596994"/>
          </a:xfrm>
          <a:prstGeom prst="rect">
            <a:avLst/>
          </a:prstGeom>
          <a:solidFill>
            <a:srgbClr val="77809D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5DB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Pre Trained Models</a:t>
            </a:r>
          </a:p>
        </p:txBody>
      </p:sp>
    </p:spTree>
    <p:extLst>
      <p:ext uri="{BB962C8B-B14F-4D97-AF65-F5344CB8AC3E}">
        <p14:creationId xmlns:p14="http://schemas.microsoft.com/office/powerpoint/2010/main" val="3616229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519</Words>
  <Application>Microsoft Office PowerPoint</Application>
  <PresentationFormat>와이드스크린</PresentationFormat>
  <Paragraphs>76</Paragraphs>
  <Slides>14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Arial</vt:lpstr>
      <vt:lpstr>맑은 고딕</vt:lpstr>
      <vt:lpstr>12롯데마트드림Bold</vt:lpstr>
      <vt:lpstr>서울한강 장체 M</vt:lpstr>
      <vt:lpstr>서울한강 장체 BL</vt:lpstr>
      <vt:lpstr>12롯데마트드림Medium</vt:lpstr>
      <vt:lpstr>12롯데마트드림Light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길 다영</cp:lastModifiedBy>
  <cp:revision>37</cp:revision>
  <dcterms:created xsi:type="dcterms:W3CDTF">2020-08-31T14:30:38Z</dcterms:created>
  <dcterms:modified xsi:type="dcterms:W3CDTF">2021-06-12T14:11:29Z</dcterms:modified>
</cp:coreProperties>
</file>

<file path=docProps/thumbnail.jpeg>
</file>